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 id="2147483696" r:id="rId3"/>
    <p:sldMasterId id="2147483708" r:id="rId4"/>
    <p:sldMasterId id="2147483720" r:id="rId5"/>
    <p:sldMasterId id="2147483732" r:id="rId6"/>
    <p:sldMasterId id="2147483744" r:id="rId7"/>
    <p:sldMasterId id="2147483768" r:id="rId8"/>
    <p:sldMasterId id="2147483780" r:id="rId9"/>
    <p:sldMasterId id="2147483792" r:id="rId10"/>
  </p:sldMasterIdLst>
  <p:notesMasterIdLst>
    <p:notesMasterId r:id="rId60"/>
  </p:notesMasterIdLst>
  <p:sldIdLst>
    <p:sldId id="256" r:id="rId11"/>
    <p:sldId id="272" r:id="rId12"/>
    <p:sldId id="273" r:id="rId13"/>
    <p:sldId id="274" r:id="rId14"/>
    <p:sldId id="275" r:id="rId15"/>
    <p:sldId id="276" r:id="rId16"/>
    <p:sldId id="277" r:id="rId17"/>
    <p:sldId id="278" r:id="rId18"/>
    <p:sldId id="333" r:id="rId19"/>
    <p:sldId id="279" r:id="rId20"/>
    <p:sldId id="280" r:id="rId21"/>
    <p:sldId id="282" r:id="rId22"/>
    <p:sldId id="364" r:id="rId23"/>
    <p:sldId id="369" r:id="rId24"/>
    <p:sldId id="337" r:id="rId25"/>
    <p:sldId id="338" r:id="rId26"/>
    <p:sldId id="339" r:id="rId27"/>
    <p:sldId id="340" r:id="rId28"/>
    <p:sldId id="341" r:id="rId29"/>
    <p:sldId id="342" r:id="rId30"/>
    <p:sldId id="343" r:id="rId31"/>
    <p:sldId id="344" r:id="rId32"/>
    <p:sldId id="345" r:id="rId33"/>
    <p:sldId id="370" r:id="rId34"/>
    <p:sldId id="349" r:id="rId35"/>
    <p:sldId id="350" r:id="rId36"/>
    <p:sldId id="371" r:id="rId37"/>
    <p:sldId id="346" r:id="rId38"/>
    <p:sldId id="347" r:id="rId39"/>
    <p:sldId id="348" r:id="rId40"/>
    <p:sldId id="372" r:id="rId41"/>
    <p:sldId id="351" r:id="rId42"/>
    <p:sldId id="352" r:id="rId43"/>
    <p:sldId id="353" r:id="rId44"/>
    <p:sldId id="354" r:id="rId45"/>
    <p:sldId id="373" r:id="rId46"/>
    <p:sldId id="355" r:id="rId47"/>
    <p:sldId id="356" r:id="rId48"/>
    <p:sldId id="357" r:id="rId49"/>
    <p:sldId id="358" r:id="rId50"/>
    <p:sldId id="359" r:id="rId51"/>
    <p:sldId id="360" r:id="rId52"/>
    <p:sldId id="361" r:id="rId53"/>
    <p:sldId id="362" r:id="rId54"/>
    <p:sldId id="363" r:id="rId55"/>
    <p:sldId id="365" r:id="rId56"/>
    <p:sldId id="366" r:id="rId57"/>
    <p:sldId id="294" r:id="rId58"/>
    <p:sldId id="374" r:id="rId59"/>
  </p:sldIdLst>
  <p:sldSz cx="9144000" cy="6858000" type="screen4x3"/>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lapértelmezett szakasz" id="{D2595BF6-6D43-49E2-9F74-8EA8E00C1A4D}">
          <p14:sldIdLst/>
        </p14:section>
        <p14:section name="Title" id="{661B0744-E1AC-4300-89C6-254DA6AABD6D}">
          <p14:sldIdLst>
            <p14:sldId id="256"/>
          </p14:sldIdLst>
        </p14:section>
        <p14:section name="Subtitle" id="{D070F3F6-229B-4E9C-A46B-56F8F5CB6902}">
          <p14:sldIdLst/>
        </p14:section>
        <p14:section name="Inner page" id="{EB31CABC-5144-4090-88C0-E46CD3C8CB27}">
          <p14:sldIdLst>
            <p14:sldId id="272"/>
            <p14:sldId id="273"/>
            <p14:sldId id="274"/>
            <p14:sldId id="275"/>
            <p14:sldId id="276"/>
            <p14:sldId id="277"/>
            <p14:sldId id="278"/>
            <p14:sldId id="333"/>
            <p14:sldId id="279"/>
            <p14:sldId id="280"/>
            <p14:sldId id="282"/>
            <p14:sldId id="364"/>
            <p14:sldId id="369"/>
            <p14:sldId id="337"/>
            <p14:sldId id="338"/>
            <p14:sldId id="339"/>
            <p14:sldId id="340"/>
            <p14:sldId id="341"/>
            <p14:sldId id="342"/>
            <p14:sldId id="343"/>
            <p14:sldId id="344"/>
            <p14:sldId id="345"/>
            <p14:sldId id="370"/>
            <p14:sldId id="349"/>
            <p14:sldId id="350"/>
            <p14:sldId id="371"/>
            <p14:sldId id="346"/>
            <p14:sldId id="347"/>
            <p14:sldId id="348"/>
            <p14:sldId id="372"/>
            <p14:sldId id="351"/>
            <p14:sldId id="352"/>
            <p14:sldId id="353"/>
            <p14:sldId id="354"/>
            <p14:sldId id="373"/>
            <p14:sldId id="355"/>
            <p14:sldId id="356"/>
            <p14:sldId id="357"/>
            <p14:sldId id="358"/>
            <p14:sldId id="359"/>
            <p14:sldId id="360"/>
            <p14:sldId id="361"/>
            <p14:sldId id="362"/>
            <p14:sldId id="363"/>
            <p14:sldId id="365"/>
            <p14:sldId id="366"/>
            <p14:sldId id="294"/>
            <p14:sldId id="374"/>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guide id="3" pos="319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97D"/>
    <a:srgbClr val="4F81BD"/>
    <a:srgbClr val="365F91"/>
    <a:srgbClr val="365F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73" autoAdjust="0"/>
    <p:restoredTop sz="94693" autoAdjust="0"/>
  </p:normalViewPr>
  <p:slideViewPr>
    <p:cSldViewPr>
      <p:cViewPr>
        <p:scale>
          <a:sx n="100" d="100"/>
          <a:sy n="100" d="100"/>
        </p:scale>
        <p:origin x="-2261" y="-466"/>
      </p:cViewPr>
      <p:guideLst>
        <p:guide orient="horz" pos="2160"/>
        <p:guide pos="2880"/>
        <p:guide pos="3198"/>
      </p:guideLst>
    </p:cSldViewPr>
  </p:slideViewPr>
  <p:outlineViewPr>
    <p:cViewPr>
      <p:scale>
        <a:sx n="33" d="100"/>
        <a:sy n="33" d="100"/>
      </p:scale>
      <p:origin x="0" y="1707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63"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61" Type="http://schemas.openxmlformats.org/officeDocument/2006/relationships/presProps" Target="presProps.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41.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00F109-C61A-4CCD-B31C-66C45A06C2FA}"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n-US"/>
        </a:p>
      </dgm:t>
    </dgm:pt>
    <dgm:pt modelId="{9E3B1BD0-A0EB-4B43-A747-06E8BBA4284D}">
      <dgm:prSet phldrT="[Text]" custT="1"/>
      <dgm:spPr/>
      <dgm:t>
        <a:bodyPr/>
        <a:lstStyle/>
        <a:p>
          <a:r>
            <a:rPr lang="ro-RO" sz="2000" dirty="0">
              <a:latin typeface="Cambria" pitchFamily="18" charset="0"/>
            </a:rPr>
            <a:t>P</a:t>
          </a:r>
          <a:r>
            <a:rPr lang="vi-VN" sz="2000" dirty="0">
              <a:latin typeface="Cambria" pitchFamily="18" charset="0"/>
            </a:rPr>
            <a:t>rincipiu general</a:t>
          </a:r>
          <a:r>
            <a:rPr lang="ro-RO" sz="2000" dirty="0">
              <a:latin typeface="Cambria" pitchFamily="18" charset="0"/>
            </a:rPr>
            <a:t> -</a:t>
          </a:r>
          <a:r>
            <a:rPr lang="vi-VN" sz="2000" dirty="0">
              <a:latin typeface="Cambria" pitchFamily="18" charset="0"/>
            </a:rPr>
            <a:t> numai costurile de amortizare ar trebui să fie alocate</a:t>
          </a:r>
          <a:r>
            <a:rPr lang="ro-RO" sz="2000" dirty="0">
              <a:latin typeface="Cambria" pitchFamily="18" charset="0"/>
            </a:rPr>
            <a:t> proiectului</a:t>
          </a:r>
          <a:endParaRPr lang="en-US" sz="2000" dirty="0">
            <a:latin typeface="Cambria" pitchFamily="18" charset="0"/>
          </a:endParaRPr>
        </a:p>
      </dgm:t>
    </dgm:pt>
    <dgm:pt modelId="{2D8A16BD-DCE0-4195-A3FE-3C416740146D}" type="parTrans" cxnId="{62CE0FB9-0E10-4B46-80A2-F75B32C34DCF}">
      <dgm:prSet/>
      <dgm:spPr/>
      <dgm:t>
        <a:bodyPr/>
        <a:lstStyle/>
        <a:p>
          <a:endParaRPr lang="en-US"/>
        </a:p>
      </dgm:t>
    </dgm:pt>
    <dgm:pt modelId="{157AE4C3-1F1E-4507-9D12-E86F661DA325}" type="sibTrans" cxnId="{62CE0FB9-0E10-4B46-80A2-F75B32C34DCF}">
      <dgm:prSet/>
      <dgm:spPr/>
      <dgm:t>
        <a:bodyPr/>
        <a:lstStyle/>
        <a:p>
          <a:endParaRPr lang="en-US"/>
        </a:p>
      </dgm:t>
    </dgm:pt>
    <dgm:pt modelId="{E3940C97-2914-475D-9997-70566EDB16F7}">
      <dgm:prSet phldrT="[Text]" custT="1"/>
      <dgm:spPr>
        <a:solidFill>
          <a:schemeClr val="accent1">
            <a:alpha val="8000"/>
          </a:schemeClr>
        </a:solidFill>
      </dgm:spPr>
      <dgm:t>
        <a:bodyPr/>
        <a:lstStyle/>
        <a:p>
          <a:r>
            <a:rPr lang="ro-RO" sz="2000" b="0" dirty="0">
              <a:solidFill>
                <a:srgbClr val="002060"/>
              </a:solidFill>
              <a:latin typeface="Cambria" pitchFamily="18" charset="0"/>
            </a:rPr>
            <a:t>Proiectele finanțate în apelul 2 și ulterior:</a:t>
          </a:r>
        </a:p>
        <a:p>
          <a:r>
            <a:rPr lang="ro-RO" sz="2000" dirty="0">
              <a:solidFill>
                <a:srgbClr val="002060"/>
              </a:solidFill>
              <a:latin typeface="Cambria" pitchFamily="18" charset="0"/>
            </a:rPr>
            <a:t>-  pot fi raportate c</a:t>
          </a:r>
          <a:r>
            <a:rPr lang="vi-VN" sz="2000" dirty="0">
              <a:solidFill>
                <a:srgbClr val="002060"/>
              </a:solidFill>
              <a:latin typeface="Cambria" pitchFamily="18" charset="0"/>
            </a:rPr>
            <a:t>osturile totale ale echipamentului</a:t>
          </a:r>
          <a:endParaRPr lang="ro-RO" sz="2000" dirty="0">
            <a:solidFill>
              <a:srgbClr val="002060"/>
            </a:solidFill>
            <a:latin typeface="Cambria" pitchFamily="18" charset="0"/>
          </a:endParaRPr>
        </a:p>
        <a:p>
          <a:endParaRPr lang="ro-RO" sz="2000" dirty="0">
            <a:solidFill>
              <a:srgbClr val="002060"/>
            </a:solidFill>
            <a:latin typeface="Cambria" pitchFamily="18" charset="0"/>
          </a:endParaRPr>
        </a:p>
        <a:p>
          <a:r>
            <a:rPr lang="vi-VN" sz="2000" dirty="0">
              <a:solidFill>
                <a:srgbClr val="002060"/>
              </a:solidFill>
              <a:latin typeface="Cambria" pitchFamily="18" charset="0"/>
            </a:rPr>
            <a:t> în cazul în care acesta este în conformitate cu reglementările naționale și instituționale</a:t>
          </a:r>
          <a:endParaRPr lang="en-US" sz="2000" dirty="0">
            <a:solidFill>
              <a:srgbClr val="002060"/>
            </a:solidFill>
            <a:latin typeface="Cambria" pitchFamily="18" charset="0"/>
          </a:endParaRPr>
        </a:p>
      </dgm:t>
    </dgm:pt>
    <dgm:pt modelId="{092D83A2-5B8B-4961-B338-1326514F8E6D}" type="parTrans" cxnId="{004DFDD3-C976-408E-B56B-50009427D1E1}">
      <dgm:prSet/>
      <dgm:spPr/>
      <dgm:t>
        <a:bodyPr/>
        <a:lstStyle/>
        <a:p>
          <a:endParaRPr lang="en-US"/>
        </a:p>
      </dgm:t>
    </dgm:pt>
    <dgm:pt modelId="{6435EE49-0C67-4DEE-B564-455467E1E57C}" type="sibTrans" cxnId="{004DFDD3-C976-408E-B56B-50009427D1E1}">
      <dgm:prSet/>
      <dgm:spPr/>
      <dgm:t>
        <a:bodyPr/>
        <a:lstStyle/>
        <a:p>
          <a:endParaRPr lang="en-US"/>
        </a:p>
      </dgm:t>
    </dgm:pt>
    <dgm:pt modelId="{BAB7A364-DA12-4D58-B3C9-1EECDCA5C497}">
      <dgm:prSet phldrT="[Text]" custT="1"/>
      <dgm:spPr>
        <a:solidFill>
          <a:schemeClr val="accent1">
            <a:lumMod val="40000"/>
            <a:lumOff val="60000"/>
            <a:alpha val="78000"/>
          </a:schemeClr>
        </a:solidFill>
      </dgm:spPr>
      <dgm:t>
        <a:bodyPr/>
        <a:lstStyle/>
        <a:p>
          <a:r>
            <a:rPr lang="ro-RO" sz="2000" noProof="0" dirty="0">
              <a:latin typeface="Cambria" pitchFamily="18" charset="0"/>
            </a:rPr>
            <a:t> </a:t>
          </a:r>
          <a:r>
            <a:rPr lang="ro-RO" sz="2000" b="0" noProof="0" dirty="0">
              <a:solidFill>
                <a:srgbClr val="002060"/>
              </a:solidFill>
              <a:latin typeface="Cambria" pitchFamily="18" charset="0"/>
            </a:rPr>
            <a:t>Pentru </a:t>
          </a:r>
          <a:r>
            <a:rPr lang="en-US" sz="2000" b="0" dirty="0">
              <a:solidFill>
                <a:srgbClr val="002060"/>
              </a:solidFill>
              <a:latin typeface="Cambria" pitchFamily="18" charset="0"/>
            </a:rPr>
            <a:t>e</a:t>
          </a:r>
          <a:r>
            <a:rPr lang="vi-VN" sz="2000" dirty="0">
              <a:solidFill>
                <a:srgbClr val="002060"/>
              </a:solidFill>
              <a:latin typeface="Cambria" pitchFamily="18" charset="0"/>
            </a:rPr>
            <a:t>chipamente</a:t>
          </a:r>
          <a:r>
            <a:rPr lang="en-US" sz="2000" dirty="0">
              <a:solidFill>
                <a:srgbClr val="002060"/>
              </a:solidFill>
              <a:latin typeface="Cambria" pitchFamily="18" charset="0"/>
            </a:rPr>
            <a:t>le</a:t>
          </a:r>
          <a:r>
            <a:rPr lang="ro-RO" sz="2000" dirty="0">
              <a:solidFill>
                <a:srgbClr val="002060"/>
              </a:solidFill>
              <a:latin typeface="Cambria" pitchFamily="18" charset="0"/>
            </a:rPr>
            <a:t> </a:t>
          </a:r>
          <a:r>
            <a:rPr lang="vi-VN" sz="2000" dirty="0">
              <a:solidFill>
                <a:srgbClr val="002060"/>
              </a:solidFill>
              <a:latin typeface="Cambria" pitchFamily="18" charset="0"/>
            </a:rPr>
            <a:t>achiziționat</a:t>
          </a:r>
          <a:r>
            <a:rPr lang="ro-RO" sz="2000" dirty="0">
              <a:solidFill>
                <a:srgbClr val="002060"/>
              </a:solidFill>
              <a:latin typeface="Cambria" pitchFamily="18" charset="0"/>
            </a:rPr>
            <a:t>e </a:t>
          </a:r>
          <a:r>
            <a:rPr lang="vi-VN" sz="2000" dirty="0">
              <a:solidFill>
                <a:srgbClr val="002060"/>
              </a:solidFill>
              <a:latin typeface="Cambria" pitchFamily="18" charset="0"/>
            </a:rPr>
            <a:t>înainte de data de începere a proiectului</a:t>
          </a:r>
          <a:r>
            <a:rPr lang="ro-RO" sz="2000" dirty="0">
              <a:solidFill>
                <a:srgbClr val="002060"/>
              </a:solidFill>
              <a:latin typeface="Cambria" pitchFamily="18" charset="0"/>
            </a:rPr>
            <a:t> </a:t>
          </a:r>
        </a:p>
        <a:p>
          <a:r>
            <a:rPr lang="ro-RO" sz="2000" dirty="0">
              <a:solidFill>
                <a:srgbClr val="002060"/>
              </a:solidFill>
              <a:latin typeface="Cambria" pitchFamily="18" charset="0"/>
            </a:rPr>
            <a:t> </a:t>
          </a:r>
        </a:p>
        <a:p>
          <a:r>
            <a:rPr lang="ro-RO" sz="2000" dirty="0">
              <a:solidFill>
                <a:srgbClr val="002060"/>
              </a:solidFill>
              <a:latin typeface="Cambria" pitchFamily="18" charset="0"/>
            </a:rPr>
            <a:t> </a:t>
          </a:r>
          <a:r>
            <a:rPr lang="vi-VN" sz="2000" dirty="0">
              <a:solidFill>
                <a:srgbClr val="002060"/>
              </a:solidFill>
              <a:latin typeface="Cambria" pitchFamily="18" charset="0"/>
            </a:rPr>
            <a:t> folosite în scopurile proiectului</a:t>
          </a:r>
          <a:r>
            <a:rPr lang="ro-RO" sz="2000" dirty="0">
              <a:solidFill>
                <a:srgbClr val="002060"/>
              </a:solidFill>
              <a:latin typeface="Cambria" pitchFamily="18" charset="0"/>
            </a:rPr>
            <a:t>, neamortizate integral </a:t>
          </a:r>
        </a:p>
        <a:p>
          <a:endParaRPr lang="ro-RO" sz="2000" dirty="0">
            <a:solidFill>
              <a:srgbClr val="002060"/>
            </a:solidFill>
            <a:latin typeface="Cambria" pitchFamily="18" charset="0"/>
          </a:endParaRPr>
        </a:p>
        <a:p>
          <a:r>
            <a:rPr lang="ro-RO" sz="2000" dirty="0">
              <a:solidFill>
                <a:srgbClr val="002060"/>
              </a:solidFill>
              <a:latin typeface="Cambria" pitchFamily="18" charset="0"/>
            </a:rPr>
            <a:t>Sunt eligibile </a:t>
          </a:r>
          <a:r>
            <a:rPr lang="vi-VN" sz="2000" dirty="0">
              <a:solidFill>
                <a:srgbClr val="002060"/>
              </a:solidFill>
              <a:latin typeface="Cambria" pitchFamily="18" charset="0"/>
            </a:rPr>
            <a:t>numai costurile de amortizare pentru perioada proiectului în cauză </a:t>
          </a:r>
          <a:endParaRPr lang="ro-RO" sz="2000" dirty="0">
            <a:solidFill>
              <a:srgbClr val="002060"/>
            </a:solidFill>
            <a:latin typeface="Cambria" pitchFamily="18" charset="0"/>
          </a:endParaRPr>
        </a:p>
        <a:p>
          <a:endParaRPr lang="ro-RO" sz="2000" dirty="0">
            <a:solidFill>
              <a:srgbClr val="002060"/>
            </a:solidFill>
            <a:latin typeface="Cambria" pitchFamily="18" charset="0"/>
          </a:endParaRPr>
        </a:p>
        <a:p>
          <a:r>
            <a:rPr lang="ro-RO" sz="2000" dirty="0">
              <a:solidFill>
                <a:srgbClr val="002060"/>
              </a:solidFill>
              <a:latin typeface="Cambria" pitchFamily="18" charset="0"/>
            </a:rPr>
            <a:t>Dacă </a:t>
          </a:r>
          <a:r>
            <a:rPr lang="vi-VN" sz="2000" dirty="0">
              <a:solidFill>
                <a:srgbClr val="002060"/>
              </a:solidFill>
              <a:latin typeface="Cambria" pitchFamily="18" charset="0"/>
            </a:rPr>
            <a:t>achiziția de echipamente nu este finanțată din orice alt instrument financiar (de e</a:t>
          </a:r>
          <a:r>
            <a:rPr lang="ro-RO" sz="2000" dirty="0">
              <a:solidFill>
                <a:srgbClr val="002060"/>
              </a:solidFill>
              <a:latin typeface="Cambria" pitchFamily="18" charset="0"/>
            </a:rPr>
            <a:t>x.</a:t>
          </a:r>
          <a:r>
            <a:rPr lang="vi-VN" sz="2000" dirty="0">
              <a:solidFill>
                <a:srgbClr val="002060"/>
              </a:solidFill>
              <a:latin typeface="Cambria" pitchFamily="18" charset="0"/>
            </a:rPr>
            <a:t> UE, național, internațional)</a:t>
          </a:r>
          <a:endParaRPr lang="ro-RO" sz="2000" dirty="0">
            <a:solidFill>
              <a:srgbClr val="002060"/>
            </a:solidFill>
            <a:latin typeface="Cambria" pitchFamily="18" charset="0"/>
          </a:endParaRPr>
        </a:p>
        <a:p>
          <a:endParaRPr lang="en-US" sz="2000" dirty="0">
            <a:latin typeface="Cambria" pitchFamily="18" charset="0"/>
          </a:endParaRPr>
        </a:p>
      </dgm:t>
    </dgm:pt>
    <dgm:pt modelId="{3A4AD1B8-93E5-4680-A759-E4235B39AD20}" type="parTrans" cxnId="{1EFC514F-072D-4270-B1D1-40A9B2FE3F70}">
      <dgm:prSet/>
      <dgm:spPr/>
      <dgm:t>
        <a:bodyPr/>
        <a:lstStyle/>
        <a:p>
          <a:endParaRPr lang="en-US"/>
        </a:p>
      </dgm:t>
    </dgm:pt>
    <dgm:pt modelId="{43878A2C-1C7E-4BEA-96EF-B9FE1996B510}" type="sibTrans" cxnId="{1EFC514F-072D-4270-B1D1-40A9B2FE3F70}">
      <dgm:prSet/>
      <dgm:spPr/>
      <dgm:t>
        <a:bodyPr/>
        <a:lstStyle/>
        <a:p>
          <a:endParaRPr lang="en-US"/>
        </a:p>
      </dgm:t>
    </dgm:pt>
    <dgm:pt modelId="{5B9ADD8C-2447-4A15-A01F-F1DF8A6E77D7}" type="pres">
      <dgm:prSet presAssocID="{0D00F109-C61A-4CCD-B31C-66C45A06C2FA}" presName="composite" presStyleCnt="0">
        <dgm:presLayoutVars>
          <dgm:chMax val="1"/>
          <dgm:dir/>
          <dgm:resizeHandles val="exact"/>
        </dgm:presLayoutVars>
      </dgm:prSet>
      <dgm:spPr/>
      <dgm:t>
        <a:bodyPr/>
        <a:lstStyle/>
        <a:p>
          <a:endParaRPr lang="ro-RO"/>
        </a:p>
      </dgm:t>
    </dgm:pt>
    <dgm:pt modelId="{9F6BA6C7-D1C6-4AC6-9D9D-D52BEEC53BB7}" type="pres">
      <dgm:prSet presAssocID="{9E3B1BD0-A0EB-4B43-A747-06E8BBA4284D}" presName="roof" presStyleLbl="dkBgShp" presStyleIdx="0" presStyleCnt="2" custScaleX="100000" custScaleY="46244" custLinFactNeighborX="-840" custLinFactNeighborY="-4985"/>
      <dgm:spPr/>
      <dgm:t>
        <a:bodyPr/>
        <a:lstStyle/>
        <a:p>
          <a:endParaRPr lang="ro-RO"/>
        </a:p>
      </dgm:t>
    </dgm:pt>
    <dgm:pt modelId="{9C359B74-B569-40C1-984C-F554DD5A6A5D}" type="pres">
      <dgm:prSet presAssocID="{9E3B1BD0-A0EB-4B43-A747-06E8BBA4284D}" presName="pillars" presStyleCnt="0"/>
      <dgm:spPr/>
    </dgm:pt>
    <dgm:pt modelId="{FC2DD6DC-CFF4-4260-B4E8-D55882CE77C3}" type="pres">
      <dgm:prSet presAssocID="{9E3B1BD0-A0EB-4B43-A747-06E8BBA4284D}" presName="pillar1" presStyleLbl="node1" presStyleIdx="0" presStyleCnt="2" custScaleY="129060">
        <dgm:presLayoutVars>
          <dgm:bulletEnabled val="1"/>
        </dgm:presLayoutVars>
      </dgm:prSet>
      <dgm:spPr/>
      <dgm:t>
        <a:bodyPr/>
        <a:lstStyle/>
        <a:p>
          <a:endParaRPr lang="ro-RO"/>
        </a:p>
      </dgm:t>
    </dgm:pt>
    <dgm:pt modelId="{F2BAC0BF-A5A6-46A9-A04B-36BE38CBFFEC}" type="pres">
      <dgm:prSet presAssocID="{BAB7A364-DA12-4D58-B3C9-1EECDCA5C497}" presName="pillarX" presStyleLbl="node1" presStyleIdx="1" presStyleCnt="2" custScaleX="152792" custScaleY="129836">
        <dgm:presLayoutVars>
          <dgm:bulletEnabled val="1"/>
        </dgm:presLayoutVars>
      </dgm:prSet>
      <dgm:spPr/>
      <dgm:t>
        <a:bodyPr/>
        <a:lstStyle/>
        <a:p>
          <a:endParaRPr lang="ro-RO"/>
        </a:p>
      </dgm:t>
    </dgm:pt>
    <dgm:pt modelId="{1D3023C3-6487-40AF-939D-AA94289C8689}" type="pres">
      <dgm:prSet presAssocID="{9E3B1BD0-A0EB-4B43-A747-06E8BBA4284D}" presName="base" presStyleLbl="dkBgShp" presStyleIdx="1" presStyleCnt="2" custFlipVert="0" custScaleY="17028"/>
      <dgm:spPr/>
    </dgm:pt>
  </dgm:ptLst>
  <dgm:cxnLst>
    <dgm:cxn modelId="{51DDEC26-2037-4C3C-A5C2-468B2A0F8F5A}" type="presOf" srcId="{E3940C97-2914-475D-9997-70566EDB16F7}" destId="{FC2DD6DC-CFF4-4260-B4E8-D55882CE77C3}" srcOrd="0" destOrd="0" presId="urn:microsoft.com/office/officeart/2005/8/layout/hList3"/>
    <dgm:cxn modelId="{ECF9B0E4-6A1C-4697-A490-7201C97D1F2E}" type="presOf" srcId="{9E3B1BD0-A0EB-4B43-A747-06E8BBA4284D}" destId="{9F6BA6C7-D1C6-4AC6-9D9D-D52BEEC53BB7}" srcOrd="0" destOrd="0" presId="urn:microsoft.com/office/officeart/2005/8/layout/hList3"/>
    <dgm:cxn modelId="{268B9729-ED00-415F-B682-ED1FE2553165}" type="presOf" srcId="{BAB7A364-DA12-4D58-B3C9-1EECDCA5C497}" destId="{F2BAC0BF-A5A6-46A9-A04B-36BE38CBFFEC}" srcOrd="0" destOrd="0" presId="urn:microsoft.com/office/officeart/2005/8/layout/hList3"/>
    <dgm:cxn modelId="{0E191E42-1BE5-475F-BA3B-C8CE436F1798}" type="presOf" srcId="{0D00F109-C61A-4CCD-B31C-66C45A06C2FA}" destId="{5B9ADD8C-2447-4A15-A01F-F1DF8A6E77D7}" srcOrd="0" destOrd="0" presId="urn:microsoft.com/office/officeart/2005/8/layout/hList3"/>
    <dgm:cxn modelId="{004DFDD3-C976-408E-B56B-50009427D1E1}" srcId="{9E3B1BD0-A0EB-4B43-A747-06E8BBA4284D}" destId="{E3940C97-2914-475D-9997-70566EDB16F7}" srcOrd="0" destOrd="0" parTransId="{092D83A2-5B8B-4961-B338-1326514F8E6D}" sibTransId="{6435EE49-0C67-4DEE-B564-455467E1E57C}"/>
    <dgm:cxn modelId="{1EFC514F-072D-4270-B1D1-40A9B2FE3F70}" srcId="{9E3B1BD0-A0EB-4B43-A747-06E8BBA4284D}" destId="{BAB7A364-DA12-4D58-B3C9-1EECDCA5C497}" srcOrd="1" destOrd="0" parTransId="{3A4AD1B8-93E5-4680-A759-E4235B39AD20}" sibTransId="{43878A2C-1C7E-4BEA-96EF-B9FE1996B510}"/>
    <dgm:cxn modelId="{62CE0FB9-0E10-4B46-80A2-F75B32C34DCF}" srcId="{0D00F109-C61A-4CCD-B31C-66C45A06C2FA}" destId="{9E3B1BD0-A0EB-4B43-A747-06E8BBA4284D}" srcOrd="0" destOrd="0" parTransId="{2D8A16BD-DCE0-4195-A3FE-3C416740146D}" sibTransId="{157AE4C3-1F1E-4507-9D12-E86F661DA325}"/>
    <dgm:cxn modelId="{BDC0E5DE-1539-42F4-87B8-DD4423625BD2}" type="presParOf" srcId="{5B9ADD8C-2447-4A15-A01F-F1DF8A6E77D7}" destId="{9F6BA6C7-D1C6-4AC6-9D9D-D52BEEC53BB7}" srcOrd="0" destOrd="0" presId="urn:microsoft.com/office/officeart/2005/8/layout/hList3"/>
    <dgm:cxn modelId="{89D77667-C088-4ADF-BAC3-7676BAF2935D}" type="presParOf" srcId="{5B9ADD8C-2447-4A15-A01F-F1DF8A6E77D7}" destId="{9C359B74-B569-40C1-984C-F554DD5A6A5D}" srcOrd="1" destOrd="0" presId="urn:microsoft.com/office/officeart/2005/8/layout/hList3"/>
    <dgm:cxn modelId="{162A1AF8-4B88-4313-91AB-9B8F340228D6}" type="presParOf" srcId="{9C359B74-B569-40C1-984C-F554DD5A6A5D}" destId="{FC2DD6DC-CFF4-4260-B4E8-D55882CE77C3}" srcOrd="0" destOrd="0" presId="urn:microsoft.com/office/officeart/2005/8/layout/hList3"/>
    <dgm:cxn modelId="{88D0CDE4-A35D-4728-AA0F-38297D53B4C1}" type="presParOf" srcId="{9C359B74-B569-40C1-984C-F554DD5A6A5D}" destId="{F2BAC0BF-A5A6-46A9-A04B-36BE38CBFFEC}" srcOrd="1" destOrd="0" presId="urn:microsoft.com/office/officeart/2005/8/layout/hList3"/>
    <dgm:cxn modelId="{FCE3D147-2928-4ACD-8CDC-A4115F1CFE55}" type="presParOf" srcId="{5B9ADD8C-2447-4A15-A01F-F1DF8A6E77D7}" destId="{1D3023C3-6487-40AF-939D-AA94289C8689}"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6BA6C7-D1C6-4AC6-9D9D-D52BEEC53BB7}">
      <dsp:nvSpPr>
        <dsp:cNvPr id="0" name=""/>
        <dsp:cNvSpPr/>
      </dsp:nvSpPr>
      <dsp:spPr>
        <a:xfrm>
          <a:off x="0" y="68356"/>
          <a:ext cx="8568952" cy="709276"/>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o-RO" sz="2000" kern="1200" dirty="0">
              <a:latin typeface="Cambria" pitchFamily="18" charset="0"/>
            </a:rPr>
            <a:t>P</a:t>
          </a:r>
          <a:r>
            <a:rPr lang="vi-VN" sz="2000" kern="1200" dirty="0">
              <a:latin typeface="Cambria" pitchFamily="18" charset="0"/>
            </a:rPr>
            <a:t>rincipiu general</a:t>
          </a:r>
          <a:r>
            <a:rPr lang="ro-RO" sz="2000" kern="1200" dirty="0">
              <a:latin typeface="Cambria" pitchFamily="18" charset="0"/>
            </a:rPr>
            <a:t> -</a:t>
          </a:r>
          <a:r>
            <a:rPr lang="vi-VN" sz="2000" kern="1200" dirty="0">
              <a:latin typeface="Cambria" pitchFamily="18" charset="0"/>
            </a:rPr>
            <a:t> numai costurile de amortizare ar trebui să fie alocate</a:t>
          </a:r>
          <a:r>
            <a:rPr lang="ro-RO" sz="2000" kern="1200" dirty="0">
              <a:latin typeface="Cambria" pitchFamily="18" charset="0"/>
            </a:rPr>
            <a:t> proiectului</a:t>
          </a:r>
          <a:endParaRPr lang="en-US" sz="2000" kern="1200" dirty="0">
            <a:latin typeface="Cambria" pitchFamily="18" charset="0"/>
          </a:endParaRPr>
        </a:p>
      </dsp:txBody>
      <dsp:txXfrm>
        <a:off x="0" y="68356"/>
        <a:ext cx="8568952" cy="709276"/>
      </dsp:txXfrm>
    </dsp:sp>
    <dsp:sp modelId="{FC2DD6DC-CFF4-4260-B4E8-D55882CE77C3}">
      <dsp:nvSpPr>
        <dsp:cNvPr id="0" name=""/>
        <dsp:cNvSpPr/>
      </dsp:nvSpPr>
      <dsp:spPr>
        <a:xfrm>
          <a:off x="805" y="798339"/>
          <a:ext cx="3389087" cy="4156916"/>
        </a:xfrm>
        <a:prstGeom prst="rect">
          <a:avLst/>
        </a:prstGeom>
        <a:solidFill>
          <a:schemeClr val="accent1">
            <a:alpha val="8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o-RO" sz="2000" b="0" kern="1200" dirty="0">
              <a:solidFill>
                <a:srgbClr val="002060"/>
              </a:solidFill>
              <a:latin typeface="Cambria" pitchFamily="18" charset="0"/>
            </a:rPr>
            <a:t>Proiectele finanțate în apelul 2 și ulterior:</a:t>
          </a:r>
        </a:p>
        <a:p>
          <a:pPr lvl="0" algn="ctr" defTabSz="889000">
            <a:lnSpc>
              <a:spcPct val="90000"/>
            </a:lnSpc>
            <a:spcBef>
              <a:spcPct val="0"/>
            </a:spcBef>
            <a:spcAft>
              <a:spcPct val="35000"/>
            </a:spcAft>
          </a:pPr>
          <a:r>
            <a:rPr lang="ro-RO" sz="2000" kern="1200" dirty="0">
              <a:solidFill>
                <a:srgbClr val="002060"/>
              </a:solidFill>
              <a:latin typeface="Cambria" pitchFamily="18" charset="0"/>
            </a:rPr>
            <a:t>-  pot fi raportate c</a:t>
          </a:r>
          <a:r>
            <a:rPr lang="vi-VN" sz="2000" kern="1200" dirty="0">
              <a:solidFill>
                <a:srgbClr val="002060"/>
              </a:solidFill>
              <a:latin typeface="Cambria" pitchFamily="18" charset="0"/>
            </a:rPr>
            <a:t>osturile totale ale echipamentului</a:t>
          </a:r>
          <a:endParaRPr lang="ro-RO" sz="2000" kern="1200" dirty="0">
            <a:solidFill>
              <a:srgbClr val="002060"/>
            </a:solidFill>
            <a:latin typeface="Cambria" pitchFamily="18" charset="0"/>
          </a:endParaRPr>
        </a:p>
        <a:p>
          <a:pPr lvl="0" algn="ctr" defTabSz="889000">
            <a:lnSpc>
              <a:spcPct val="90000"/>
            </a:lnSpc>
            <a:spcBef>
              <a:spcPct val="0"/>
            </a:spcBef>
            <a:spcAft>
              <a:spcPct val="35000"/>
            </a:spcAft>
          </a:pPr>
          <a:endParaRPr lang="ro-RO" sz="2000" kern="1200" dirty="0">
            <a:solidFill>
              <a:srgbClr val="002060"/>
            </a:solidFill>
            <a:latin typeface="Cambria" pitchFamily="18" charset="0"/>
          </a:endParaRPr>
        </a:p>
        <a:p>
          <a:pPr lvl="0" algn="ctr" defTabSz="889000">
            <a:lnSpc>
              <a:spcPct val="90000"/>
            </a:lnSpc>
            <a:spcBef>
              <a:spcPct val="0"/>
            </a:spcBef>
            <a:spcAft>
              <a:spcPct val="35000"/>
            </a:spcAft>
          </a:pPr>
          <a:r>
            <a:rPr lang="vi-VN" sz="2000" kern="1200" dirty="0">
              <a:solidFill>
                <a:srgbClr val="002060"/>
              </a:solidFill>
              <a:latin typeface="Cambria" pitchFamily="18" charset="0"/>
            </a:rPr>
            <a:t> în cazul în care acesta este în conformitate cu reglementările naționale și instituționale</a:t>
          </a:r>
          <a:endParaRPr lang="en-US" sz="2000" kern="1200" dirty="0">
            <a:solidFill>
              <a:srgbClr val="002060"/>
            </a:solidFill>
            <a:latin typeface="Cambria" pitchFamily="18" charset="0"/>
          </a:endParaRPr>
        </a:p>
      </dsp:txBody>
      <dsp:txXfrm>
        <a:off x="805" y="798339"/>
        <a:ext cx="3389087" cy="4156916"/>
      </dsp:txXfrm>
    </dsp:sp>
    <dsp:sp modelId="{F2BAC0BF-A5A6-46A9-A04B-36BE38CBFFEC}">
      <dsp:nvSpPr>
        <dsp:cNvPr id="0" name=""/>
        <dsp:cNvSpPr/>
      </dsp:nvSpPr>
      <dsp:spPr>
        <a:xfrm>
          <a:off x="3389892" y="785842"/>
          <a:ext cx="5178254" cy="4181910"/>
        </a:xfrm>
        <a:prstGeom prst="rect">
          <a:avLst/>
        </a:prstGeom>
        <a:solidFill>
          <a:schemeClr val="accent1">
            <a:lumMod val="40000"/>
            <a:lumOff val="60000"/>
            <a:alpha val="78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o-RO" sz="2000" kern="1200" noProof="0" dirty="0">
              <a:latin typeface="Cambria" pitchFamily="18" charset="0"/>
            </a:rPr>
            <a:t> </a:t>
          </a:r>
          <a:r>
            <a:rPr lang="ro-RO" sz="2000" b="0" kern="1200" noProof="0" dirty="0">
              <a:solidFill>
                <a:srgbClr val="002060"/>
              </a:solidFill>
              <a:latin typeface="Cambria" pitchFamily="18" charset="0"/>
            </a:rPr>
            <a:t>Pentru </a:t>
          </a:r>
          <a:r>
            <a:rPr lang="en-US" sz="2000" b="0" kern="1200" dirty="0">
              <a:solidFill>
                <a:srgbClr val="002060"/>
              </a:solidFill>
              <a:latin typeface="Cambria" pitchFamily="18" charset="0"/>
            </a:rPr>
            <a:t>e</a:t>
          </a:r>
          <a:r>
            <a:rPr lang="vi-VN" sz="2000" kern="1200" dirty="0">
              <a:solidFill>
                <a:srgbClr val="002060"/>
              </a:solidFill>
              <a:latin typeface="Cambria" pitchFamily="18" charset="0"/>
            </a:rPr>
            <a:t>chipamente</a:t>
          </a:r>
          <a:r>
            <a:rPr lang="en-US" sz="2000" kern="1200" dirty="0">
              <a:solidFill>
                <a:srgbClr val="002060"/>
              </a:solidFill>
              <a:latin typeface="Cambria" pitchFamily="18" charset="0"/>
            </a:rPr>
            <a:t>le</a:t>
          </a:r>
          <a:r>
            <a:rPr lang="ro-RO" sz="2000" kern="1200" dirty="0">
              <a:solidFill>
                <a:srgbClr val="002060"/>
              </a:solidFill>
              <a:latin typeface="Cambria" pitchFamily="18" charset="0"/>
            </a:rPr>
            <a:t> </a:t>
          </a:r>
          <a:r>
            <a:rPr lang="vi-VN" sz="2000" kern="1200" dirty="0">
              <a:solidFill>
                <a:srgbClr val="002060"/>
              </a:solidFill>
              <a:latin typeface="Cambria" pitchFamily="18" charset="0"/>
            </a:rPr>
            <a:t>achiziționat</a:t>
          </a:r>
          <a:r>
            <a:rPr lang="ro-RO" sz="2000" kern="1200" dirty="0">
              <a:solidFill>
                <a:srgbClr val="002060"/>
              </a:solidFill>
              <a:latin typeface="Cambria" pitchFamily="18" charset="0"/>
            </a:rPr>
            <a:t>e </a:t>
          </a:r>
          <a:r>
            <a:rPr lang="vi-VN" sz="2000" kern="1200" dirty="0">
              <a:solidFill>
                <a:srgbClr val="002060"/>
              </a:solidFill>
              <a:latin typeface="Cambria" pitchFamily="18" charset="0"/>
            </a:rPr>
            <a:t>înainte de data de începere a proiectului</a:t>
          </a:r>
          <a:r>
            <a:rPr lang="ro-RO" sz="2000" kern="1200" dirty="0">
              <a:solidFill>
                <a:srgbClr val="002060"/>
              </a:solidFill>
              <a:latin typeface="Cambria" pitchFamily="18" charset="0"/>
            </a:rPr>
            <a:t> </a:t>
          </a:r>
        </a:p>
        <a:p>
          <a:pPr lvl="0" algn="ctr" defTabSz="889000">
            <a:lnSpc>
              <a:spcPct val="90000"/>
            </a:lnSpc>
            <a:spcBef>
              <a:spcPct val="0"/>
            </a:spcBef>
            <a:spcAft>
              <a:spcPct val="35000"/>
            </a:spcAft>
          </a:pPr>
          <a:r>
            <a:rPr lang="ro-RO" sz="2000" kern="1200" dirty="0">
              <a:solidFill>
                <a:srgbClr val="002060"/>
              </a:solidFill>
              <a:latin typeface="Cambria" pitchFamily="18" charset="0"/>
            </a:rPr>
            <a:t> </a:t>
          </a:r>
        </a:p>
        <a:p>
          <a:pPr lvl="0" algn="ctr" defTabSz="889000">
            <a:lnSpc>
              <a:spcPct val="90000"/>
            </a:lnSpc>
            <a:spcBef>
              <a:spcPct val="0"/>
            </a:spcBef>
            <a:spcAft>
              <a:spcPct val="35000"/>
            </a:spcAft>
          </a:pPr>
          <a:r>
            <a:rPr lang="ro-RO" sz="2000" kern="1200" dirty="0">
              <a:solidFill>
                <a:srgbClr val="002060"/>
              </a:solidFill>
              <a:latin typeface="Cambria" pitchFamily="18" charset="0"/>
            </a:rPr>
            <a:t> </a:t>
          </a:r>
          <a:r>
            <a:rPr lang="vi-VN" sz="2000" kern="1200" dirty="0">
              <a:solidFill>
                <a:srgbClr val="002060"/>
              </a:solidFill>
              <a:latin typeface="Cambria" pitchFamily="18" charset="0"/>
            </a:rPr>
            <a:t> folosite în scopurile proiectului</a:t>
          </a:r>
          <a:r>
            <a:rPr lang="ro-RO" sz="2000" kern="1200" dirty="0">
              <a:solidFill>
                <a:srgbClr val="002060"/>
              </a:solidFill>
              <a:latin typeface="Cambria" pitchFamily="18" charset="0"/>
            </a:rPr>
            <a:t>, neamortizate integral </a:t>
          </a:r>
        </a:p>
        <a:p>
          <a:pPr lvl="0" algn="ctr" defTabSz="889000">
            <a:lnSpc>
              <a:spcPct val="90000"/>
            </a:lnSpc>
            <a:spcBef>
              <a:spcPct val="0"/>
            </a:spcBef>
            <a:spcAft>
              <a:spcPct val="35000"/>
            </a:spcAft>
          </a:pPr>
          <a:endParaRPr lang="ro-RO" sz="2000" kern="1200" dirty="0">
            <a:solidFill>
              <a:srgbClr val="002060"/>
            </a:solidFill>
            <a:latin typeface="Cambria" pitchFamily="18" charset="0"/>
          </a:endParaRPr>
        </a:p>
        <a:p>
          <a:pPr lvl="0" algn="ctr" defTabSz="889000">
            <a:lnSpc>
              <a:spcPct val="90000"/>
            </a:lnSpc>
            <a:spcBef>
              <a:spcPct val="0"/>
            </a:spcBef>
            <a:spcAft>
              <a:spcPct val="35000"/>
            </a:spcAft>
          </a:pPr>
          <a:r>
            <a:rPr lang="ro-RO" sz="2000" kern="1200" dirty="0">
              <a:solidFill>
                <a:srgbClr val="002060"/>
              </a:solidFill>
              <a:latin typeface="Cambria" pitchFamily="18" charset="0"/>
            </a:rPr>
            <a:t>Sunt eligibile </a:t>
          </a:r>
          <a:r>
            <a:rPr lang="vi-VN" sz="2000" kern="1200" dirty="0">
              <a:solidFill>
                <a:srgbClr val="002060"/>
              </a:solidFill>
              <a:latin typeface="Cambria" pitchFamily="18" charset="0"/>
            </a:rPr>
            <a:t>numai costurile de amortizare pentru perioada proiectului în cauză </a:t>
          </a:r>
          <a:endParaRPr lang="ro-RO" sz="2000" kern="1200" dirty="0">
            <a:solidFill>
              <a:srgbClr val="002060"/>
            </a:solidFill>
            <a:latin typeface="Cambria" pitchFamily="18" charset="0"/>
          </a:endParaRPr>
        </a:p>
        <a:p>
          <a:pPr lvl="0" algn="ctr" defTabSz="889000">
            <a:lnSpc>
              <a:spcPct val="90000"/>
            </a:lnSpc>
            <a:spcBef>
              <a:spcPct val="0"/>
            </a:spcBef>
            <a:spcAft>
              <a:spcPct val="35000"/>
            </a:spcAft>
          </a:pPr>
          <a:endParaRPr lang="ro-RO" sz="2000" kern="1200" dirty="0">
            <a:solidFill>
              <a:srgbClr val="002060"/>
            </a:solidFill>
            <a:latin typeface="Cambria" pitchFamily="18" charset="0"/>
          </a:endParaRPr>
        </a:p>
        <a:p>
          <a:pPr lvl="0" algn="ctr" defTabSz="889000">
            <a:lnSpc>
              <a:spcPct val="90000"/>
            </a:lnSpc>
            <a:spcBef>
              <a:spcPct val="0"/>
            </a:spcBef>
            <a:spcAft>
              <a:spcPct val="35000"/>
            </a:spcAft>
          </a:pPr>
          <a:r>
            <a:rPr lang="ro-RO" sz="2000" kern="1200" dirty="0">
              <a:solidFill>
                <a:srgbClr val="002060"/>
              </a:solidFill>
              <a:latin typeface="Cambria" pitchFamily="18" charset="0"/>
            </a:rPr>
            <a:t>Dacă </a:t>
          </a:r>
          <a:r>
            <a:rPr lang="vi-VN" sz="2000" kern="1200" dirty="0">
              <a:solidFill>
                <a:srgbClr val="002060"/>
              </a:solidFill>
              <a:latin typeface="Cambria" pitchFamily="18" charset="0"/>
            </a:rPr>
            <a:t>achiziția de echipamente nu este finanțată din orice alt instrument financiar (de e</a:t>
          </a:r>
          <a:r>
            <a:rPr lang="ro-RO" sz="2000" kern="1200" dirty="0">
              <a:solidFill>
                <a:srgbClr val="002060"/>
              </a:solidFill>
              <a:latin typeface="Cambria" pitchFamily="18" charset="0"/>
            </a:rPr>
            <a:t>x.</a:t>
          </a:r>
          <a:r>
            <a:rPr lang="vi-VN" sz="2000" kern="1200" dirty="0">
              <a:solidFill>
                <a:srgbClr val="002060"/>
              </a:solidFill>
              <a:latin typeface="Cambria" pitchFamily="18" charset="0"/>
            </a:rPr>
            <a:t> UE, național, internațional)</a:t>
          </a:r>
          <a:endParaRPr lang="ro-RO" sz="2000" kern="1200" dirty="0">
            <a:solidFill>
              <a:srgbClr val="002060"/>
            </a:solidFill>
            <a:latin typeface="Cambria" pitchFamily="18" charset="0"/>
          </a:endParaRPr>
        </a:p>
        <a:p>
          <a:pPr lvl="0" algn="ctr" defTabSz="889000">
            <a:lnSpc>
              <a:spcPct val="90000"/>
            </a:lnSpc>
            <a:spcBef>
              <a:spcPct val="0"/>
            </a:spcBef>
            <a:spcAft>
              <a:spcPct val="35000"/>
            </a:spcAft>
          </a:pPr>
          <a:endParaRPr lang="en-US" sz="2000" kern="1200" dirty="0">
            <a:latin typeface="Cambria" pitchFamily="18" charset="0"/>
          </a:endParaRPr>
        </a:p>
      </dsp:txBody>
      <dsp:txXfrm>
        <a:off x="3389892" y="785842"/>
        <a:ext cx="5178254" cy="4181910"/>
      </dsp:txXfrm>
    </dsp:sp>
    <dsp:sp modelId="{1D3023C3-6487-40AF-939D-AA94289C8689}">
      <dsp:nvSpPr>
        <dsp:cNvPr id="0" name=""/>
        <dsp:cNvSpPr/>
      </dsp:nvSpPr>
      <dsp:spPr>
        <a:xfrm>
          <a:off x="0" y="4635726"/>
          <a:ext cx="8568952" cy="60939"/>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579B66-097D-4DBD-839F-28C51377C4E3}" type="datetimeFigureOut">
              <a:rPr lang="en-GB" smtClean="0"/>
              <a:t>04/07/2017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37DCFB-D0A2-47FB-86D3-173CA718CA4B}" type="slidenum">
              <a:rPr lang="en-GB" smtClean="0"/>
              <a:t>‹#›</a:t>
            </a:fld>
            <a:endParaRPr lang="en-GB"/>
          </a:p>
        </p:txBody>
      </p:sp>
    </p:spTree>
    <p:extLst>
      <p:ext uri="{BB962C8B-B14F-4D97-AF65-F5344CB8AC3E}">
        <p14:creationId xmlns:p14="http://schemas.microsoft.com/office/powerpoint/2010/main" val="21017369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37DCFB-D0A2-47FB-86D3-173CA718CA4B}" type="slidenum">
              <a:rPr lang="en-GB" smtClean="0">
                <a:solidFill>
                  <a:prstClr val="black"/>
                </a:solidFill>
              </a:rPr>
              <a:pPr/>
              <a:t>18</a:t>
            </a:fld>
            <a:endParaRPr lang="en-GB">
              <a:solidFill>
                <a:prstClr val="black"/>
              </a:solidFill>
            </a:endParaRPr>
          </a:p>
        </p:txBody>
      </p:sp>
    </p:spTree>
    <p:extLst>
      <p:ext uri="{BB962C8B-B14F-4D97-AF65-F5344CB8AC3E}">
        <p14:creationId xmlns:p14="http://schemas.microsoft.com/office/powerpoint/2010/main" val="1003647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37DCFB-D0A2-47FB-86D3-173CA718CA4B}" type="slidenum">
              <a:rPr lang="en-GB" smtClean="0">
                <a:solidFill>
                  <a:prstClr val="black"/>
                </a:solidFill>
              </a:rPr>
              <a:pPr/>
              <a:t>19</a:t>
            </a:fld>
            <a:endParaRPr lang="en-GB">
              <a:solidFill>
                <a:prstClr val="black"/>
              </a:solidFill>
            </a:endParaRPr>
          </a:p>
        </p:txBody>
      </p:sp>
    </p:spTree>
    <p:extLst>
      <p:ext uri="{BB962C8B-B14F-4D97-AF65-F5344CB8AC3E}">
        <p14:creationId xmlns:p14="http://schemas.microsoft.com/office/powerpoint/2010/main" val="10036470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37DCFB-D0A2-47FB-86D3-173CA718CA4B}" type="slidenum">
              <a:rPr lang="en-GB" smtClean="0">
                <a:solidFill>
                  <a:prstClr val="black"/>
                </a:solidFill>
              </a:rPr>
              <a:pPr/>
              <a:t>20</a:t>
            </a:fld>
            <a:endParaRPr lang="en-GB">
              <a:solidFill>
                <a:prstClr val="black"/>
              </a:solidFill>
            </a:endParaRPr>
          </a:p>
        </p:txBody>
      </p:sp>
    </p:spTree>
    <p:extLst>
      <p:ext uri="{BB962C8B-B14F-4D97-AF65-F5344CB8AC3E}">
        <p14:creationId xmlns:p14="http://schemas.microsoft.com/office/powerpoint/2010/main" val="10036470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37DCFB-D0A2-47FB-86D3-173CA718CA4B}" type="slidenum">
              <a:rPr lang="en-GB" smtClean="0">
                <a:solidFill>
                  <a:prstClr val="black"/>
                </a:solidFill>
              </a:rPr>
              <a:pPr/>
              <a:t>21</a:t>
            </a:fld>
            <a:endParaRPr lang="en-GB">
              <a:solidFill>
                <a:prstClr val="black"/>
              </a:solidFill>
            </a:endParaRPr>
          </a:p>
        </p:txBody>
      </p:sp>
    </p:spTree>
    <p:extLst>
      <p:ext uri="{BB962C8B-B14F-4D97-AF65-F5344CB8AC3E}">
        <p14:creationId xmlns:p14="http://schemas.microsoft.com/office/powerpoint/2010/main" val="10036470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37DCFB-D0A2-47FB-86D3-173CA718CA4B}" type="slidenum">
              <a:rPr lang="en-GB" smtClean="0">
                <a:solidFill>
                  <a:prstClr val="black"/>
                </a:solidFill>
              </a:rPr>
              <a:pPr/>
              <a:t>22</a:t>
            </a:fld>
            <a:endParaRPr lang="en-GB">
              <a:solidFill>
                <a:prstClr val="black"/>
              </a:solidFill>
            </a:endParaRPr>
          </a:p>
        </p:txBody>
      </p:sp>
    </p:spTree>
    <p:extLst>
      <p:ext uri="{BB962C8B-B14F-4D97-AF65-F5344CB8AC3E}">
        <p14:creationId xmlns:p14="http://schemas.microsoft.com/office/powerpoint/2010/main" val="10036470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37DCFB-D0A2-47FB-86D3-173CA718CA4B}" type="slidenum">
              <a:rPr lang="en-GB" smtClean="0">
                <a:solidFill>
                  <a:prstClr val="black"/>
                </a:solidFill>
              </a:rPr>
              <a:pPr/>
              <a:t>23</a:t>
            </a:fld>
            <a:endParaRPr lang="en-GB">
              <a:solidFill>
                <a:prstClr val="black"/>
              </a:solidFill>
            </a:endParaRPr>
          </a:p>
        </p:txBody>
      </p:sp>
    </p:spTree>
    <p:extLst>
      <p:ext uri="{BB962C8B-B14F-4D97-AF65-F5344CB8AC3E}">
        <p14:creationId xmlns:p14="http://schemas.microsoft.com/office/powerpoint/2010/main" val="1003647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37DCFB-D0A2-47FB-86D3-173CA718CA4B}" type="slidenum">
              <a:rPr lang="en-GB" smtClean="0">
                <a:solidFill>
                  <a:prstClr val="black"/>
                </a:solidFill>
              </a:rPr>
              <a:pPr/>
              <a:t>28</a:t>
            </a:fld>
            <a:endParaRPr lang="en-GB">
              <a:solidFill>
                <a:prstClr val="black"/>
              </a:solidFill>
            </a:endParaRPr>
          </a:p>
        </p:txBody>
      </p:sp>
    </p:spTree>
    <p:extLst>
      <p:ext uri="{BB962C8B-B14F-4D97-AF65-F5344CB8AC3E}">
        <p14:creationId xmlns:p14="http://schemas.microsoft.com/office/powerpoint/2010/main" val="10036470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37DCFB-D0A2-47FB-86D3-173CA718CA4B}" type="slidenum">
              <a:rPr lang="en-GB" smtClean="0">
                <a:solidFill>
                  <a:prstClr val="black"/>
                </a:solidFill>
              </a:rPr>
              <a:pPr/>
              <a:t>29</a:t>
            </a:fld>
            <a:endParaRPr lang="en-GB">
              <a:solidFill>
                <a:prstClr val="black"/>
              </a:solidFill>
            </a:endParaRPr>
          </a:p>
        </p:txBody>
      </p:sp>
    </p:spTree>
    <p:extLst>
      <p:ext uri="{BB962C8B-B14F-4D97-AF65-F5344CB8AC3E}">
        <p14:creationId xmlns:p14="http://schemas.microsoft.com/office/powerpoint/2010/main" val="10036470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37DCFB-D0A2-47FB-86D3-173CA718CA4B}" type="slidenum">
              <a:rPr lang="en-GB" smtClean="0">
                <a:solidFill>
                  <a:prstClr val="black"/>
                </a:solidFill>
              </a:rPr>
              <a:pPr/>
              <a:t>30</a:t>
            </a:fld>
            <a:endParaRPr lang="en-GB">
              <a:solidFill>
                <a:prstClr val="black"/>
              </a:solidFill>
            </a:endParaRPr>
          </a:p>
        </p:txBody>
      </p:sp>
    </p:spTree>
    <p:extLst>
      <p:ext uri="{BB962C8B-B14F-4D97-AF65-F5344CB8AC3E}">
        <p14:creationId xmlns:p14="http://schemas.microsoft.com/office/powerpoint/2010/main" val="1003647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685800" y="2130425"/>
            <a:ext cx="7772400" cy="1470025"/>
          </a:xfrm>
        </p:spPr>
        <p:txBody>
          <a:bodyPr/>
          <a:lstStyle/>
          <a:p>
            <a:r>
              <a:rPr lang="hu-HU"/>
              <a:t>Mintacím szerkesztése</a:t>
            </a:r>
          </a:p>
        </p:txBody>
      </p:sp>
      <p:sp>
        <p:nvSpPr>
          <p:cNvPr id="3" name="Alcím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a:t>Alcím mintájának szerkesztése</a:t>
            </a:r>
          </a:p>
        </p:txBody>
      </p:sp>
      <p:sp>
        <p:nvSpPr>
          <p:cNvPr id="4" name="Dátum helye 3"/>
          <p:cNvSpPr>
            <a:spLocks noGrp="1"/>
          </p:cNvSpPr>
          <p:nvPr>
            <p:ph type="dt" sz="half" idx="10"/>
          </p:nvPr>
        </p:nvSpPr>
        <p:spPr/>
        <p:txBody>
          <a:bodyPr/>
          <a:lstStyle/>
          <a:p>
            <a:fld id="{0986BE71-8626-4196-A2F3-F2EB7A7FF7C1}" type="datetimeFigureOut">
              <a:rPr lang="hu-HU" smtClean="0"/>
              <a:t>2017.07.04.</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A323873F-9E4F-45A3-A41E-2975023FDBE4}" type="slidenum">
              <a:rPr lang="hu-HU" smtClean="0"/>
              <a:t>‹#›</a:t>
            </a:fld>
            <a:endParaRPr lang="hu-HU"/>
          </a:p>
        </p:txBody>
      </p:sp>
    </p:spTree>
    <p:extLst>
      <p:ext uri="{BB962C8B-B14F-4D97-AF65-F5344CB8AC3E}">
        <p14:creationId xmlns:p14="http://schemas.microsoft.com/office/powerpoint/2010/main" val="2041038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t>2017.07.04.</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A323873F-9E4F-45A3-A41E-2975023FDBE4}" type="slidenum">
              <a:rPr lang="hu-HU" smtClean="0"/>
              <a:t>‹#›</a:t>
            </a:fld>
            <a:endParaRPr lang="hu-HU"/>
          </a:p>
        </p:txBody>
      </p:sp>
    </p:spTree>
    <p:extLst>
      <p:ext uri="{BB962C8B-B14F-4D97-AF65-F5344CB8AC3E}">
        <p14:creationId xmlns:p14="http://schemas.microsoft.com/office/powerpoint/2010/main" val="140158313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685800" y="2130425"/>
            <a:ext cx="7772400" cy="1470025"/>
          </a:xfrm>
        </p:spPr>
        <p:txBody>
          <a:bodyPr/>
          <a:lstStyle/>
          <a:p>
            <a:r>
              <a:rPr lang="hu-HU"/>
              <a:t>Mintacím szerkesztése</a:t>
            </a:r>
          </a:p>
        </p:txBody>
      </p:sp>
      <p:sp>
        <p:nvSpPr>
          <p:cNvPr id="3" name="Alcím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a:t>Alcím mintájának szerkesztése</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01950414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67962987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4406900"/>
            <a:ext cx="7772400" cy="1362075"/>
          </a:xfrm>
        </p:spPr>
        <p:txBody>
          <a:bodyPr anchor="t"/>
          <a:lstStyle>
            <a:lvl1pPr algn="l">
              <a:defRPr sz="4000" b="1" cap="all"/>
            </a:lvl1pPr>
          </a:lstStyle>
          <a:p>
            <a:r>
              <a:rPr lang="hu-HU"/>
              <a:t>Mintacím szerkesztése</a:t>
            </a:r>
          </a:p>
        </p:txBody>
      </p:sp>
      <p:sp>
        <p:nvSpPr>
          <p:cNvPr id="3" name="Szöveg hely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78395506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15428050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lvl1pPr>
              <a:defRPr/>
            </a:lvl1pPr>
          </a:lstStyle>
          <a:p>
            <a:r>
              <a:rPr lang="hu-HU"/>
              <a:t>Mintacím szerkesztése</a:t>
            </a:r>
          </a:p>
        </p:txBody>
      </p:sp>
      <p:sp>
        <p:nvSpPr>
          <p:cNvPr id="3" name="Szöveg hely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8" name="Élőláb helye 7"/>
          <p:cNvSpPr>
            <a:spLocks noGrp="1"/>
          </p:cNvSpPr>
          <p:nvPr>
            <p:ph type="ftr" sz="quarter" idx="11"/>
          </p:nvPr>
        </p:nvSpPr>
        <p:spPr/>
        <p:txBody>
          <a:bodyPr/>
          <a:lstStyle/>
          <a:p>
            <a:endParaRPr lang="hu-HU">
              <a:solidFill>
                <a:prstClr val="black">
                  <a:tint val="75000"/>
                </a:prstClr>
              </a:solidFill>
            </a:endParaRPr>
          </a:p>
        </p:txBody>
      </p:sp>
      <p:sp>
        <p:nvSpPr>
          <p:cNvPr id="9" name="Dia számának helye 8"/>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26337419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4" name="Élőláb helye 3"/>
          <p:cNvSpPr>
            <a:spLocks noGrp="1"/>
          </p:cNvSpPr>
          <p:nvPr>
            <p:ph type="ftr" sz="quarter" idx="11"/>
          </p:nvPr>
        </p:nvSpPr>
        <p:spPr/>
        <p:txBody>
          <a:bodyPr/>
          <a:lstStyle/>
          <a:p>
            <a:endParaRPr lang="hu-HU">
              <a:solidFill>
                <a:prstClr val="black">
                  <a:tint val="75000"/>
                </a:prstClr>
              </a:solidFill>
            </a:endParaRPr>
          </a:p>
        </p:txBody>
      </p:sp>
      <p:sp>
        <p:nvSpPr>
          <p:cNvPr id="5" name="Dia számának helye 4"/>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47807593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3" name="Élőláb helye 2"/>
          <p:cNvSpPr>
            <a:spLocks noGrp="1"/>
          </p:cNvSpPr>
          <p:nvPr>
            <p:ph type="ftr" sz="quarter" idx="11"/>
          </p:nvPr>
        </p:nvSpPr>
        <p:spPr/>
        <p:txBody>
          <a:bodyPr/>
          <a:lstStyle/>
          <a:p>
            <a:endParaRPr lang="hu-HU">
              <a:solidFill>
                <a:prstClr val="black">
                  <a:tint val="75000"/>
                </a:prstClr>
              </a:solidFill>
            </a:endParaRPr>
          </a:p>
        </p:txBody>
      </p:sp>
      <p:sp>
        <p:nvSpPr>
          <p:cNvPr id="4" name="Dia számának helye 3"/>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04543980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0" y="273050"/>
            <a:ext cx="3008313" cy="1162050"/>
          </a:xfrm>
        </p:spPr>
        <p:txBody>
          <a:bodyPr anchor="b"/>
          <a:lstStyle>
            <a:lvl1pPr algn="l">
              <a:defRPr sz="2000" b="1"/>
            </a:lvl1pPr>
          </a:lstStyle>
          <a:p>
            <a:r>
              <a:rPr lang="hu-HU"/>
              <a:t>Mintacím szerkesztése</a:t>
            </a:r>
          </a:p>
        </p:txBody>
      </p:sp>
      <p:sp>
        <p:nvSpPr>
          <p:cNvPr id="3" name="Tartalom helye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64847084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4800600"/>
            <a:ext cx="5486400" cy="566738"/>
          </a:xfrm>
        </p:spPr>
        <p:txBody>
          <a:bodyPr anchor="b"/>
          <a:lstStyle>
            <a:lvl1pPr algn="l">
              <a:defRPr sz="2000" b="1"/>
            </a:lvl1pPr>
          </a:lstStyle>
          <a:p>
            <a:r>
              <a:rPr lang="hu-HU"/>
              <a:t>Mintacím szerkesztése</a:t>
            </a:r>
          </a:p>
        </p:txBody>
      </p:sp>
      <p:sp>
        <p:nvSpPr>
          <p:cNvPr id="3" name="Kép hely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37944536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1472979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74638"/>
            <a:ext cx="2057400" cy="5851525"/>
          </a:xfrm>
        </p:spPr>
        <p:txBody>
          <a:bodyPr vert="eaVert"/>
          <a:lstStyle/>
          <a:p>
            <a:r>
              <a:rPr lang="hu-HU"/>
              <a:t>Mintacím szerkesztése</a:t>
            </a:r>
          </a:p>
        </p:txBody>
      </p:sp>
      <p:sp>
        <p:nvSpPr>
          <p:cNvPr id="3" name="Függőleges szöveg helye 2"/>
          <p:cNvSpPr>
            <a:spLocks noGrp="1"/>
          </p:cNvSpPr>
          <p:nvPr>
            <p:ph type="body" orient="vert" idx="1"/>
          </p:nvPr>
        </p:nvSpPr>
        <p:spPr>
          <a:xfrm>
            <a:off x="457200" y="274638"/>
            <a:ext cx="6019800" cy="5851525"/>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t>2017.07.04.</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A323873F-9E4F-45A3-A41E-2975023FDBE4}" type="slidenum">
              <a:rPr lang="hu-HU" smtClean="0"/>
              <a:t>‹#›</a:t>
            </a:fld>
            <a:endParaRPr lang="hu-HU"/>
          </a:p>
        </p:txBody>
      </p:sp>
    </p:spTree>
    <p:extLst>
      <p:ext uri="{BB962C8B-B14F-4D97-AF65-F5344CB8AC3E}">
        <p14:creationId xmlns:p14="http://schemas.microsoft.com/office/powerpoint/2010/main" val="420096826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74638"/>
            <a:ext cx="2057400" cy="5851525"/>
          </a:xfrm>
        </p:spPr>
        <p:txBody>
          <a:bodyPr vert="eaVert"/>
          <a:lstStyle/>
          <a:p>
            <a:r>
              <a:rPr lang="hu-HU"/>
              <a:t>Mintacím szerkesztése</a:t>
            </a:r>
          </a:p>
        </p:txBody>
      </p:sp>
      <p:sp>
        <p:nvSpPr>
          <p:cNvPr id="3" name="Függőleges szöveg helye 2"/>
          <p:cNvSpPr>
            <a:spLocks noGrp="1"/>
          </p:cNvSpPr>
          <p:nvPr>
            <p:ph type="body" orient="vert" idx="1"/>
          </p:nvPr>
        </p:nvSpPr>
        <p:spPr>
          <a:xfrm>
            <a:off x="457200" y="274638"/>
            <a:ext cx="6019800" cy="5851525"/>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8132279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685800" y="2130425"/>
            <a:ext cx="7772400" cy="1470025"/>
          </a:xfrm>
        </p:spPr>
        <p:txBody>
          <a:bodyPr/>
          <a:lstStyle/>
          <a:p>
            <a:r>
              <a:rPr lang="hu-HU"/>
              <a:t>Mintacím szerkesztése</a:t>
            </a:r>
          </a:p>
        </p:txBody>
      </p:sp>
      <p:sp>
        <p:nvSpPr>
          <p:cNvPr id="3" name="Alcím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a:t>Alcím mintájának szerkesztése</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40505721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8933777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4406900"/>
            <a:ext cx="7772400" cy="1362075"/>
          </a:xfrm>
        </p:spPr>
        <p:txBody>
          <a:bodyPr anchor="t"/>
          <a:lstStyle>
            <a:lvl1pPr algn="l">
              <a:defRPr sz="4000" b="1" cap="all"/>
            </a:lvl1pPr>
          </a:lstStyle>
          <a:p>
            <a:r>
              <a:rPr lang="hu-HU"/>
              <a:t>Mintacím szerkesztése</a:t>
            </a:r>
          </a:p>
        </p:txBody>
      </p:sp>
      <p:sp>
        <p:nvSpPr>
          <p:cNvPr id="3" name="Szöveg hely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8824077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0998758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lvl1pPr>
              <a:defRPr/>
            </a:lvl1pPr>
          </a:lstStyle>
          <a:p>
            <a:r>
              <a:rPr lang="hu-HU"/>
              <a:t>Mintacím szerkesztése</a:t>
            </a:r>
          </a:p>
        </p:txBody>
      </p:sp>
      <p:sp>
        <p:nvSpPr>
          <p:cNvPr id="3" name="Szöveg hely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8" name="Élőláb helye 7"/>
          <p:cNvSpPr>
            <a:spLocks noGrp="1"/>
          </p:cNvSpPr>
          <p:nvPr>
            <p:ph type="ftr" sz="quarter" idx="11"/>
          </p:nvPr>
        </p:nvSpPr>
        <p:spPr/>
        <p:txBody>
          <a:bodyPr/>
          <a:lstStyle/>
          <a:p>
            <a:endParaRPr lang="hu-HU">
              <a:solidFill>
                <a:prstClr val="black">
                  <a:tint val="75000"/>
                </a:prstClr>
              </a:solidFill>
            </a:endParaRPr>
          </a:p>
        </p:txBody>
      </p:sp>
      <p:sp>
        <p:nvSpPr>
          <p:cNvPr id="9" name="Dia számának helye 8"/>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9548080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4" name="Élőláb helye 3"/>
          <p:cNvSpPr>
            <a:spLocks noGrp="1"/>
          </p:cNvSpPr>
          <p:nvPr>
            <p:ph type="ftr" sz="quarter" idx="11"/>
          </p:nvPr>
        </p:nvSpPr>
        <p:spPr/>
        <p:txBody>
          <a:bodyPr/>
          <a:lstStyle/>
          <a:p>
            <a:endParaRPr lang="hu-HU">
              <a:solidFill>
                <a:prstClr val="black">
                  <a:tint val="75000"/>
                </a:prstClr>
              </a:solidFill>
            </a:endParaRPr>
          </a:p>
        </p:txBody>
      </p:sp>
      <p:sp>
        <p:nvSpPr>
          <p:cNvPr id="5" name="Dia számának helye 4"/>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1406273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3" name="Élőláb helye 2"/>
          <p:cNvSpPr>
            <a:spLocks noGrp="1"/>
          </p:cNvSpPr>
          <p:nvPr>
            <p:ph type="ftr" sz="quarter" idx="11"/>
          </p:nvPr>
        </p:nvSpPr>
        <p:spPr/>
        <p:txBody>
          <a:bodyPr/>
          <a:lstStyle/>
          <a:p>
            <a:endParaRPr lang="hu-HU">
              <a:solidFill>
                <a:prstClr val="black">
                  <a:tint val="75000"/>
                </a:prstClr>
              </a:solidFill>
            </a:endParaRPr>
          </a:p>
        </p:txBody>
      </p:sp>
      <p:sp>
        <p:nvSpPr>
          <p:cNvPr id="4" name="Dia számának helye 3"/>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23666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0" y="273050"/>
            <a:ext cx="3008313" cy="1162050"/>
          </a:xfrm>
        </p:spPr>
        <p:txBody>
          <a:bodyPr anchor="b"/>
          <a:lstStyle>
            <a:lvl1pPr algn="l">
              <a:defRPr sz="2000" b="1"/>
            </a:lvl1pPr>
          </a:lstStyle>
          <a:p>
            <a:r>
              <a:rPr lang="hu-HU"/>
              <a:t>Mintacím szerkesztése</a:t>
            </a:r>
          </a:p>
        </p:txBody>
      </p:sp>
      <p:sp>
        <p:nvSpPr>
          <p:cNvPr id="3" name="Tartalom helye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384898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t>2017.07.04.</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A323873F-9E4F-45A3-A41E-2975023FDBE4}" type="slidenum">
              <a:rPr lang="hu-HU" smtClean="0"/>
              <a:t>‹#›</a:t>
            </a:fld>
            <a:endParaRPr lang="hu-HU"/>
          </a:p>
        </p:txBody>
      </p:sp>
    </p:spTree>
    <p:extLst>
      <p:ext uri="{BB962C8B-B14F-4D97-AF65-F5344CB8AC3E}">
        <p14:creationId xmlns:p14="http://schemas.microsoft.com/office/powerpoint/2010/main" val="16303957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4800600"/>
            <a:ext cx="5486400" cy="566738"/>
          </a:xfrm>
        </p:spPr>
        <p:txBody>
          <a:bodyPr anchor="b"/>
          <a:lstStyle>
            <a:lvl1pPr algn="l">
              <a:defRPr sz="2000" b="1"/>
            </a:lvl1pPr>
          </a:lstStyle>
          <a:p>
            <a:r>
              <a:rPr lang="hu-HU"/>
              <a:t>Mintacím szerkesztése</a:t>
            </a:r>
          </a:p>
        </p:txBody>
      </p:sp>
      <p:sp>
        <p:nvSpPr>
          <p:cNvPr id="3" name="Kép hely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9770565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6951388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74638"/>
            <a:ext cx="2057400" cy="5851525"/>
          </a:xfrm>
        </p:spPr>
        <p:txBody>
          <a:bodyPr vert="eaVert"/>
          <a:lstStyle/>
          <a:p>
            <a:r>
              <a:rPr lang="hu-HU"/>
              <a:t>Mintacím szerkesztése</a:t>
            </a:r>
          </a:p>
        </p:txBody>
      </p:sp>
      <p:sp>
        <p:nvSpPr>
          <p:cNvPr id="3" name="Függőleges szöveg helye 2"/>
          <p:cNvSpPr>
            <a:spLocks noGrp="1"/>
          </p:cNvSpPr>
          <p:nvPr>
            <p:ph type="body" orient="vert" idx="1"/>
          </p:nvPr>
        </p:nvSpPr>
        <p:spPr>
          <a:xfrm>
            <a:off x="457200" y="274638"/>
            <a:ext cx="6019800" cy="5851525"/>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7265724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685800" y="2130425"/>
            <a:ext cx="7772400" cy="1470025"/>
          </a:xfrm>
        </p:spPr>
        <p:txBody>
          <a:bodyPr/>
          <a:lstStyle/>
          <a:p>
            <a:r>
              <a:rPr lang="hu-HU"/>
              <a:t>Mintacím szerkesztése</a:t>
            </a:r>
          </a:p>
        </p:txBody>
      </p:sp>
      <p:sp>
        <p:nvSpPr>
          <p:cNvPr id="3" name="Alcím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a:t>Alcím mintájának szerkesztése</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6983196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1084042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4406900"/>
            <a:ext cx="7772400" cy="1362075"/>
          </a:xfrm>
        </p:spPr>
        <p:txBody>
          <a:bodyPr anchor="t"/>
          <a:lstStyle>
            <a:lvl1pPr algn="l">
              <a:defRPr sz="4000" b="1" cap="all"/>
            </a:lvl1pPr>
          </a:lstStyle>
          <a:p>
            <a:r>
              <a:rPr lang="hu-HU"/>
              <a:t>Mintacím szerkesztése</a:t>
            </a:r>
          </a:p>
        </p:txBody>
      </p:sp>
      <p:sp>
        <p:nvSpPr>
          <p:cNvPr id="3" name="Szöveg hely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1106035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9770221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lvl1pPr>
              <a:defRPr/>
            </a:lvl1pPr>
          </a:lstStyle>
          <a:p>
            <a:r>
              <a:rPr lang="hu-HU"/>
              <a:t>Mintacím szerkesztése</a:t>
            </a:r>
          </a:p>
        </p:txBody>
      </p:sp>
      <p:sp>
        <p:nvSpPr>
          <p:cNvPr id="3" name="Szöveg hely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8" name="Élőláb helye 7"/>
          <p:cNvSpPr>
            <a:spLocks noGrp="1"/>
          </p:cNvSpPr>
          <p:nvPr>
            <p:ph type="ftr" sz="quarter" idx="11"/>
          </p:nvPr>
        </p:nvSpPr>
        <p:spPr/>
        <p:txBody>
          <a:bodyPr/>
          <a:lstStyle/>
          <a:p>
            <a:endParaRPr lang="hu-HU">
              <a:solidFill>
                <a:prstClr val="black">
                  <a:tint val="75000"/>
                </a:prstClr>
              </a:solidFill>
            </a:endParaRPr>
          </a:p>
        </p:txBody>
      </p:sp>
      <p:sp>
        <p:nvSpPr>
          <p:cNvPr id="9" name="Dia számának helye 8"/>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5358815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4" name="Élőláb helye 3"/>
          <p:cNvSpPr>
            <a:spLocks noGrp="1"/>
          </p:cNvSpPr>
          <p:nvPr>
            <p:ph type="ftr" sz="quarter" idx="11"/>
          </p:nvPr>
        </p:nvSpPr>
        <p:spPr/>
        <p:txBody>
          <a:bodyPr/>
          <a:lstStyle/>
          <a:p>
            <a:endParaRPr lang="hu-HU">
              <a:solidFill>
                <a:prstClr val="black">
                  <a:tint val="75000"/>
                </a:prstClr>
              </a:solidFill>
            </a:endParaRPr>
          </a:p>
        </p:txBody>
      </p:sp>
      <p:sp>
        <p:nvSpPr>
          <p:cNvPr id="5" name="Dia számának helye 4"/>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9464856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3" name="Élőláb helye 2"/>
          <p:cNvSpPr>
            <a:spLocks noGrp="1"/>
          </p:cNvSpPr>
          <p:nvPr>
            <p:ph type="ftr" sz="quarter" idx="11"/>
          </p:nvPr>
        </p:nvSpPr>
        <p:spPr/>
        <p:txBody>
          <a:bodyPr/>
          <a:lstStyle/>
          <a:p>
            <a:endParaRPr lang="hu-HU">
              <a:solidFill>
                <a:prstClr val="black">
                  <a:tint val="75000"/>
                </a:prstClr>
              </a:solidFill>
            </a:endParaRPr>
          </a:p>
        </p:txBody>
      </p:sp>
      <p:sp>
        <p:nvSpPr>
          <p:cNvPr id="4" name="Dia számának helye 3"/>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620843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4406900"/>
            <a:ext cx="7772400" cy="1362075"/>
          </a:xfrm>
        </p:spPr>
        <p:txBody>
          <a:bodyPr anchor="t"/>
          <a:lstStyle>
            <a:lvl1pPr algn="l">
              <a:defRPr sz="4000" b="1" cap="all"/>
            </a:lvl1pPr>
          </a:lstStyle>
          <a:p>
            <a:r>
              <a:rPr lang="hu-HU"/>
              <a:t>Mintacím szerkesztése</a:t>
            </a:r>
          </a:p>
        </p:txBody>
      </p:sp>
      <p:sp>
        <p:nvSpPr>
          <p:cNvPr id="3" name="Szöveg hely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0986BE71-8626-4196-A2F3-F2EB7A7FF7C1}" type="datetimeFigureOut">
              <a:rPr lang="hu-HU" smtClean="0"/>
              <a:t>2017.07.04.</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A323873F-9E4F-45A3-A41E-2975023FDBE4}" type="slidenum">
              <a:rPr lang="hu-HU" smtClean="0"/>
              <a:t>‹#›</a:t>
            </a:fld>
            <a:endParaRPr lang="hu-HU"/>
          </a:p>
        </p:txBody>
      </p:sp>
    </p:spTree>
    <p:extLst>
      <p:ext uri="{BB962C8B-B14F-4D97-AF65-F5344CB8AC3E}">
        <p14:creationId xmlns:p14="http://schemas.microsoft.com/office/powerpoint/2010/main" val="423927295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0" y="273050"/>
            <a:ext cx="3008313" cy="1162050"/>
          </a:xfrm>
        </p:spPr>
        <p:txBody>
          <a:bodyPr anchor="b"/>
          <a:lstStyle>
            <a:lvl1pPr algn="l">
              <a:defRPr sz="2000" b="1"/>
            </a:lvl1pPr>
          </a:lstStyle>
          <a:p>
            <a:r>
              <a:rPr lang="hu-HU"/>
              <a:t>Mintacím szerkesztése</a:t>
            </a:r>
          </a:p>
        </p:txBody>
      </p:sp>
      <p:sp>
        <p:nvSpPr>
          <p:cNvPr id="3" name="Tartalom helye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2333534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4800600"/>
            <a:ext cx="5486400" cy="566738"/>
          </a:xfrm>
        </p:spPr>
        <p:txBody>
          <a:bodyPr anchor="b"/>
          <a:lstStyle>
            <a:lvl1pPr algn="l">
              <a:defRPr sz="2000" b="1"/>
            </a:lvl1pPr>
          </a:lstStyle>
          <a:p>
            <a:r>
              <a:rPr lang="hu-HU"/>
              <a:t>Mintacím szerkesztése</a:t>
            </a:r>
          </a:p>
        </p:txBody>
      </p:sp>
      <p:sp>
        <p:nvSpPr>
          <p:cNvPr id="3" name="Kép hely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8893817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7587656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74638"/>
            <a:ext cx="2057400" cy="5851525"/>
          </a:xfrm>
        </p:spPr>
        <p:txBody>
          <a:bodyPr vert="eaVert"/>
          <a:lstStyle/>
          <a:p>
            <a:r>
              <a:rPr lang="hu-HU"/>
              <a:t>Mintacím szerkesztése</a:t>
            </a:r>
          </a:p>
        </p:txBody>
      </p:sp>
      <p:sp>
        <p:nvSpPr>
          <p:cNvPr id="3" name="Függőleges szöveg helye 2"/>
          <p:cNvSpPr>
            <a:spLocks noGrp="1"/>
          </p:cNvSpPr>
          <p:nvPr>
            <p:ph type="body" orient="vert" idx="1"/>
          </p:nvPr>
        </p:nvSpPr>
        <p:spPr>
          <a:xfrm>
            <a:off x="457200" y="274638"/>
            <a:ext cx="6019800" cy="5851525"/>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4124383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685800" y="2130425"/>
            <a:ext cx="7772400" cy="1470025"/>
          </a:xfrm>
        </p:spPr>
        <p:txBody>
          <a:bodyPr/>
          <a:lstStyle/>
          <a:p>
            <a:r>
              <a:rPr lang="hu-HU"/>
              <a:t>Mintacím szerkesztése</a:t>
            </a:r>
          </a:p>
        </p:txBody>
      </p:sp>
      <p:sp>
        <p:nvSpPr>
          <p:cNvPr id="3" name="Alcím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a:t>Alcím mintájának szerkesztése</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3864942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8174574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4406900"/>
            <a:ext cx="7772400" cy="1362075"/>
          </a:xfrm>
        </p:spPr>
        <p:txBody>
          <a:bodyPr anchor="t"/>
          <a:lstStyle>
            <a:lvl1pPr algn="l">
              <a:defRPr sz="4000" b="1" cap="all"/>
            </a:lvl1pPr>
          </a:lstStyle>
          <a:p>
            <a:r>
              <a:rPr lang="hu-HU"/>
              <a:t>Mintacím szerkesztése</a:t>
            </a:r>
          </a:p>
        </p:txBody>
      </p:sp>
      <p:sp>
        <p:nvSpPr>
          <p:cNvPr id="3" name="Szöveg hely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2054815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80216681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lvl1pPr>
              <a:defRPr/>
            </a:lvl1pPr>
          </a:lstStyle>
          <a:p>
            <a:r>
              <a:rPr lang="hu-HU"/>
              <a:t>Mintacím szerkesztése</a:t>
            </a:r>
          </a:p>
        </p:txBody>
      </p:sp>
      <p:sp>
        <p:nvSpPr>
          <p:cNvPr id="3" name="Szöveg hely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8" name="Élőláb helye 7"/>
          <p:cNvSpPr>
            <a:spLocks noGrp="1"/>
          </p:cNvSpPr>
          <p:nvPr>
            <p:ph type="ftr" sz="quarter" idx="11"/>
          </p:nvPr>
        </p:nvSpPr>
        <p:spPr/>
        <p:txBody>
          <a:bodyPr/>
          <a:lstStyle/>
          <a:p>
            <a:endParaRPr lang="hu-HU">
              <a:solidFill>
                <a:prstClr val="black">
                  <a:tint val="75000"/>
                </a:prstClr>
              </a:solidFill>
            </a:endParaRPr>
          </a:p>
        </p:txBody>
      </p:sp>
      <p:sp>
        <p:nvSpPr>
          <p:cNvPr id="9" name="Dia számának helye 8"/>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6267407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4" name="Élőláb helye 3"/>
          <p:cNvSpPr>
            <a:spLocks noGrp="1"/>
          </p:cNvSpPr>
          <p:nvPr>
            <p:ph type="ftr" sz="quarter" idx="11"/>
          </p:nvPr>
        </p:nvSpPr>
        <p:spPr/>
        <p:txBody>
          <a:bodyPr/>
          <a:lstStyle/>
          <a:p>
            <a:endParaRPr lang="hu-HU">
              <a:solidFill>
                <a:prstClr val="black">
                  <a:tint val="75000"/>
                </a:prstClr>
              </a:solidFill>
            </a:endParaRPr>
          </a:p>
        </p:txBody>
      </p:sp>
      <p:sp>
        <p:nvSpPr>
          <p:cNvPr id="5" name="Dia számának helye 4"/>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5202834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0986BE71-8626-4196-A2F3-F2EB7A7FF7C1}" type="datetimeFigureOut">
              <a:rPr lang="hu-HU" smtClean="0"/>
              <a:t>2017.07.04.</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A323873F-9E4F-45A3-A41E-2975023FDBE4}" type="slidenum">
              <a:rPr lang="hu-HU" smtClean="0"/>
              <a:t>‹#›</a:t>
            </a:fld>
            <a:endParaRPr lang="hu-HU"/>
          </a:p>
        </p:txBody>
      </p:sp>
    </p:spTree>
    <p:extLst>
      <p:ext uri="{BB962C8B-B14F-4D97-AF65-F5344CB8AC3E}">
        <p14:creationId xmlns:p14="http://schemas.microsoft.com/office/powerpoint/2010/main" val="98054708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3" name="Élőláb helye 2"/>
          <p:cNvSpPr>
            <a:spLocks noGrp="1"/>
          </p:cNvSpPr>
          <p:nvPr>
            <p:ph type="ftr" sz="quarter" idx="11"/>
          </p:nvPr>
        </p:nvSpPr>
        <p:spPr/>
        <p:txBody>
          <a:bodyPr/>
          <a:lstStyle/>
          <a:p>
            <a:endParaRPr lang="hu-HU">
              <a:solidFill>
                <a:prstClr val="black">
                  <a:tint val="75000"/>
                </a:prstClr>
              </a:solidFill>
            </a:endParaRPr>
          </a:p>
        </p:txBody>
      </p:sp>
      <p:sp>
        <p:nvSpPr>
          <p:cNvPr id="4" name="Dia számának helye 3"/>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44692902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0" y="273050"/>
            <a:ext cx="3008313" cy="1162050"/>
          </a:xfrm>
        </p:spPr>
        <p:txBody>
          <a:bodyPr anchor="b"/>
          <a:lstStyle>
            <a:lvl1pPr algn="l">
              <a:defRPr sz="2000" b="1"/>
            </a:lvl1pPr>
          </a:lstStyle>
          <a:p>
            <a:r>
              <a:rPr lang="hu-HU"/>
              <a:t>Mintacím szerkesztése</a:t>
            </a:r>
          </a:p>
        </p:txBody>
      </p:sp>
      <p:sp>
        <p:nvSpPr>
          <p:cNvPr id="3" name="Tartalom helye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6858825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4800600"/>
            <a:ext cx="5486400" cy="566738"/>
          </a:xfrm>
        </p:spPr>
        <p:txBody>
          <a:bodyPr anchor="b"/>
          <a:lstStyle>
            <a:lvl1pPr algn="l">
              <a:defRPr sz="2000" b="1"/>
            </a:lvl1pPr>
          </a:lstStyle>
          <a:p>
            <a:r>
              <a:rPr lang="hu-HU"/>
              <a:t>Mintacím szerkesztése</a:t>
            </a:r>
          </a:p>
        </p:txBody>
      </p:sp>
      <p:sp>
        <p:nvSpPr>
          <p:cNvPr id="3" name="Kép hely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1095376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46919028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74638"/>
            <a:ext cx="2057400" cy="5851525"/>
          </a:xfrm>
        </p:spPr>
        <p:txBody>
          <a:bodyPr vert="eaVert"/>
          <a:lstStyle/>
          <a:p>
            <a:r>
              <a:rPr lang="hu-HU"/>
              <a:t>Mintacím szerkesztése</a:t>
            </a:r>
          </a:p>
        </p:txBody>
      </p:sp>
      <p:sp>
        <p:nvSpPr>
          <p:cNvPr id="3" name="Függőleges szöveg helye 2"/>
          <p:cNvSpPr>
            <a:spLocks noGrp="1"/>
          </p:cNvSpPr>
          <p:nvPr>
            <p:ph type="body" orient="vert" idx="1"/>
          </p:nvPr>
        </p:nvSpPr>
        <p:spPr>
          <a:xfrm>
            <a:off x="457200" y="274638"/>
            <a:ext cx="6019800" cy="5851525"/>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615374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685800" y="2130425"/>
            <a:ext cx="7772400" cy="1470025"/>
          </a:xfrm>
        </p:spPr>
        <p:txBody>
          <a:bodyPr/>
          <a:lstStyle/>
          <a:p>
            <a:r>
              <a:rPr lang="hu-HU"/>
              <a:t>Mintacím szerkesztése</a:t>
            </a:r>
          </a:p>
        </p:txBody>
      </p:sp>
      <p:sp>
        <p:nvSpPr>
          <p:cNvPr id="3" name="Alcím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a:t>Alcím mintájának szerkesztése</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5308527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52919334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4406900"/>
            <a:ext cx="7772400" cy="1362075"/>
          </a:xfrm>
        </p:spPr>
        <p:txBody>
          <a:bodyPr anchor="t"/>
          <a:lstStyle>
            <a:lvl1pPr algn="l">
              <a:defRPr sz="4000" b="1" cap="all"/>
            </a:lvl1pPr>
          </a:lstStyle>
          <a:p>
            <a:r>
              <a:rPr lang="hu-HU"/>
              <a:t>Mintacím szerkesztése</a:t>
            </a:r>
          </a:p>
        </p:txBody>
      </p:sp>
      <p:sp>
        <p:nvSpPr>
          <p:cNvPr id="3" name="Szöveg hely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73029013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97463424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lvl1pPr>
              <a:defRPr/>
            </a:lvl1pPr>
          </a:lstStyle>
          <a:p>
            <a:r>
              <a:rPr lang="hu-HU"/>
              <a:t>Mintacím szerkesztése</a:t>
            </a:r>
          </a:p>
        </p:txBody>
      </p:sp>
      <p:sp>
        <p:nvSpPr>
          <p:cNvPr id="3" name="Szöveg hely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8" name="Élőláb helye 7"/>
          <p:cNvSpPr>
            <a:spLocks noGrp="1"/>
          </p:cNvSpPr>
          <p:nvPr>
            <p:ph type="ftr" sz="quarter" idx="11"/>
          </p:nvPr>
        </p:nvSpPr>
        <p:spPr/>
        <p:txBody>
          <a:bodyPr/>
          <a:lstStyle/>
          <a:p>
            <a:endParaRPr lang="hu-HU">
              <a:solidFill>
                <a:prstClr val="black">
                  <a:tint val="75000"/>
                </a:prstClr>
              </a:solidFill>
            </a:endParaRPr>
          </a:p>
        </p:txBody>
      </p:sp>
      <p:sp>
        <p:nvSpPr>
          <p:cNvPr id="9" name="Dia számának helye 8"/>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9766279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lvl1pPr>
              <a:defRPr/>
            </a:lvl1pPr>
          </a:lstStyle>
          <a:p>
            <a:r>
              <a:rPr lang="hu-HU"/>
              <a:t>Mintacím szerkesztése</a:t>
            </a:r>
          </a:p>
        </p:txBody>
      </p:sp>
      <p:sp>
        <p:nvSpPr>
          <p:cNvPr id="3" name="Szöveg hely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0986BE71-8626-4196-A2F3-F2EB7A7FF7C1}" type="datetimeFigureOut">
              <a:rPr lang="hu-HU" smtClean="0"/>
              <a:t>2017.07.04.</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A323873F-9E4F-45A3-A41E-2975023FDBE4}" type="slidenum">
              <a:rPr lang="hu-HU" smtClean="0"/>
              <a:t>‹#›</a:t>
            </a:fld>
            <a:endParaRPr lang="hu-HU"/>
          </a:p>
        </p:txBody>
      </p:sp>
    </p:spTree>
    <p:extLst>
      <p:ext uri="{BB962C8B-B14F-4D97-AF65-F5344CB8AC3E}">
        <p14:creationId xmlns:p14="http://schemas.microsoft.com/office/powerpoint/2010/main" val="162538597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4" name="Élőláb helye 3"/>
          <p:cNvSpPr>
            <a:spLocks noGrp="1"/>
          </p:cNvSpPr>
          <p:nvPr>
            <p:ph type="ftr" sz="quarter" idx="11"/>
          </p:nvPr>
        </p:nvSpPr>
        <p:spPr/>
        <p:txBody>
          <a:bodyPr/>
          <a:lstStyle/>
          <a:p>
            <a:endParaRPr lang="hu-HU">
              <a:solidFill>
                <a:prstClr val="black">
                  <a:tint val="75000"/>
                </a:prstClr>
              </a:solidFill>
            </a:endParaRPr>
          </a:p>
        </p:txBody>
      </p:sp>
      <p:sp>
        <p:nvSpPr>
          <p:cNvPr id="5" name="Dia számának helye 4"/>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19932940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3" name="Élőláb helye 2"/>
          <p:cNvSpPr>
            <a:spLocks noGrp="1"/>
          </p:cNvSpPr>
          <p:nvPr>
            <p:ph type="ftr" sz="quarter" idx="11"/>
          </p:nvPr>
        </p:nvSpPr>
        <p:spPr/>
        <p:txBody>
          <a:bodyPr/>
          <a:lstStyle/>
          <a:p>
            <a:endParaRPr lang="hu-HU">
              <a:solidFill>
                <a:prstClr val="black">
                  <a:tint val="75000"/>
                </a:prstClr>
              </a:solidFill>
            </a:endParaRPr>
          </a:p>
        </p:txBody>
      </p:sp>
      <p:sp>
        <p:nvSpPr>
          <p:cNvPr id="4" name="Dia számának helye 3"/>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33536853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0" y="273050"/>
            <a:ext cx="3008313" cy="1162050"/>
          </a:xfrm>
        </p:spPr>
        <p:txBody>
          <a:bodyPr anchor="b"/>
          <a:lstStyle>
            <a:lvl1pPr algn="l">
              <a:defRPr sz="2000" b="1"/>
            </a:lvl1pPr>
          </a:lstStyle>
          <a:p>
            <a:r>
              <a:rPr lang="hu-HU"/>
              <a:t>Mintacím szerkesztése</a:t>
            </a:r>
          </a:p>
        </p:txBody>
      </p:sp>
      <p:sp>
        <p:nvSpPr>
          <p:cNvPr id="3" name="Tartalom helye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99645181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4800600"/>
            <a:ext cx="5486400" cy="566738"/>
          </a:xfrm>
        </p:spPr>
        <p:txBody>
          <a:bodyPr anchor="b"/>
          <a:lstStyle>
            <a:lvl1pPr algn="l">
              <a:defRPr sz="2000" b="1"/>
            </a:lvl1pPr>
          </a:lstStyle>
          <a:p>
            <a:r>
              <a:rPr lang="hu-HU"/>
              <a:t>Mintacím szerkesztése</a:t>
            </a:r>
          </a:p>
        </p:txBody>
      </p:sp>
      <p:sp>
        <p:nvSpPr>
          <p:cNvPr id="3" name="Kép hely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46654716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47160878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74638"/>
            <a:ext cx="2057400" cy="5851525"/>
          </a:xfrm>
        </p:spPr>
        <p:txBody>
          <a:bodyPr vert="eaVert"/>
          <a:lstStyle/>
          <a:p>
            <a:r>
              <a:rPr lang="hu-HU"/>
              <a:t>Mintacím szerkesztése</a:t>
            </a:r>
          </a:p>
        </p:txBody>
      </p:sp>
      <p:sp>
        <p:nvSpPr>
          <p:cNvPr id="3" name="Függőleges szöveg helye 2"/>
          <p:cNvSpPr>
            <a:spLocks noGrp="1"/>
          </p:cNvSpPr>
          <p:nvPr>
            <p:ph type="body" orient="vert" idx="1"/>
          </p:nvPr>
        </p:nvSpPr>
        <p:spPr>
          <a:xfrm>
            <a:off x="457200" y="274638"/>
            <a:ext cx="6019800" cy="5851525"/>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63655773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685800" y="2130425"/>
            <a:ext cx="7772400" cy="1470025"/>
          </a:xfrm>
        </p:spPr>
        <p:txBody>
          <a:bodyPr/>
          <a:lstStyle/>
          <a:p>
            <a:r>
              <a:rPr lang="hu-HU"/>
              <a:t>Mintacím szerkesztése</a:t>
            </a:r>
          </a:p>
        </p:txBody>
      </p:sp>
      <p:sp>
        <p:nvSpPr>
          <p:cNvPr id="3" name="Alcím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a:t>Alcím mintájának szerkesztése</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82205460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4946130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4406900"/>
            <a:ext cx="7772400" cy="1362075"/>
          </a:xfrm>
        </p:spPr>
        <p:txBody>
          <a:bodyPr anchor="t"/>
          <a:lstStyle>
            <a:lvl1pPr algn="l">
              <a:defRPr sz="4000" b="1" cap="all"/>
            </a:lvl1pPr>
          </a:lstStyle>
          <a:p>
            <a:r>
              <a:rPr lang="hu-HU"/>
              <a:t>Mintacím szerkesztése</a:t>
            </a:r>
          </a:p>
        </p:txBody>
      </p:sp>
      <p:sp>
        <p:nvSpPr>
          <p:cNvPr id="3" name="Szöveg hely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05502925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9295087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0986BE71-8626-4196-A2F3-F2EB7A7FF7C1}" type="datetimeFigureOut">
              <a:rPr lang="hu-HU" smtClean="0"/>
              <a:t>2017.07.04.</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A323873F-9E4F-45A3-A41E-2975023FDBE4}" type="slidenum">
              <a:rPr lang="hu-HU" smtClean="0"/>
              <a:t>‹#›</a:t>
            </a:fld>
            <a:endParaRPr lang="hu-HU"/>
          </a:p>
        </p:txBody>
      </p:sp>
    </p:spTree>
    <p:extLst>
      <p:ext uri="{BB962C8B-B14F-4D97-AF65-F5344CB8AC3E}">
        <p14:creationId xmlns:p14="http://schemas.microsoft.com/office/powerpoint/2010/main" val="354931348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lvl1pPr>
              <a:defRPr/>
            </a:lvl1pPr>
          </a:lstStyle>
          <a:p>
            <a:r>
              <a:rPr lang="hu-HU"/>
              <a:t>Mintacím szerkesztése</a:t>
            </a:r>
          </a:p>
        </p:txBody>
      </p:sp>
      <p:sp>
        <p:nvSpPr>
          <p:cNvPr id="3" name="Szöveg hely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8" name="Élőláb helye 7"/>
          <p:cNvSpPr>
            <a:spLocks noGrp="1"/>
          </p:cNvSpPr>
          <p:nvPr>
            <p:ph type="ftr" sz="quarter" idx="11"/>
          </p:nvPr>
        </p:nvSpPr>
        <p:spPr/>
        <p:txBody>
          <a:bodyPr/>
          <a:lstStyle/>
          <a:p>
            <a:endParaRPr lang="hu-HU">
              <a:solidFill>
                <a:prstClr val="black">
                  <a:tint val="75000"/>
                </a:prstClr>
              </a:solidFill>
            </a:endParaRPr>
          </a:p>
        </p:txBody>
      </p:sp>
      <p:sp>
        <p:nvSpPr>
          <p:cNvPr id="9" name="Dia számának helye 8"/>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67032075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4" name="Élőláb helye 3"/>
          <p:cNvSpPr>
            <a:spLocks noGrp="1"/>
          </p:cNvSpPr>
          <p:nvPr>
            <p:ph type="ftr" sz="quarter" idx="11"/>
          </p:nvPr>
        </p:nvSpPr>
        <p:spPr/>
        <p:txBody>
          <a:bodyPr/>
          <a:lstStyle/>
          <a:p>
            <a:endParaRPr lang="hu-HU">
              <a:solidFill>
                <a:prstClr val="black">
                  <a:tint val="75000"/>
                </a:prstClr>
              </a:solidFill>
            </a:endParaRPr>
          </a:p>
        </p:txBody>
      </p:sp>
      <p:sp>
        <p:nvSpPr>
          <p:cNvPr id="5" name="Dia számának helye 4"/>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73484409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3" name="Élőláb helye 2"/>
          <p:cNvSpPr>
            <a:spLocks noGrp="1"/>
          </p:cNvSpPr>
          <p:nvPr>
            <p:ph type="ftr" sz="quarter" idx="11"/>
          </p:nvPr>
        </p:nvSpPr>
        <p:spPr/>
        <p:txBody>
          <a:bodyPr/>
          <a:lstStyle/>
          <a:p>
            <a:endParaRPr lang="hu-HU">
              <a:solidFill>
                <a:prstClr val="black">
                  <a:tint val="75000"/>
                </a:prstClr>
              </a:solidFill>
            </a:endParaRPr>
          </a:p>
        </p:txBody>
      </p:sp>
      <p:sp>
        <p:nvSpPr>
          <p:cNvPr id="4" name="Dia számának helye 3"/>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72100349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0" y="273050"/>
            <a:ext cx="3008313" cy="1162050"/>
          </a:xfrm>
        </p:spPr>
        <p:txBody>
          <a:bodyPr anchor="b"/>
          <a:lstStyle>
            <a:lvl1pPr algn="l">
              <a:defRPr sz="2000" b="1"/>
            </a:lvl1pPr>
          </a:lstStyle>
          <a:p>
            <a:r>
              <a:rPr lang="hu-HU"/>
              <a:t>Mintacím szerkesztése</a:t>
            </a:r>
          </a:p>
        </p:txBody>
      </p:sp>
      <p:sp>
        <p:nvSpPr>
          <p:cNvPr id="3" name="Tartalom helye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85906497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4800600"/>
            <a:ext cx="5486400" cy="566738"/>
          </a:xfrm>
        </p:spPr>
        <p:txBody>
          <a:bodyPr anchor="b"/>
          <a:lstStyle>
            <a:lvl1pPr algn="l">
              <a:defRPr sz="2000" b="1"/>
            </a:lvl1pPr>
          </a:lstStyle>
          <a:p>
            <a:r>
              <a:rPr lang="hu-HU"/>
              <a:t>Mintacím szerkesztése</a:t>
            </a:r>
          </a:p>
        </p:txBody>
      </p:sp>
      <p:sp>
        <p:nvSpPr>
          <p:cNvPr id="3" name="Kép hely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40542279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84701489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74638"/>
            <a:ext cx="2057400" cy="5851525"/>
          </a:xfrm>
        </p:spPr>
        <p:txBody>
          <a:bodyPr vert="eaVert"/>
          <a:lstStyle/>
          <a:p>
            <a:r>
              <a:rPr lang="hu-HU"/>
              <a:t>Mintacím szerkesztése</a:t>
            </a:r>
          </a:p>
        </p:txBody>
      </p:sp>
      <p:sp>
        <p:nvSpPr>
          <p:cNvPr id="3" name="Függőleges szöveg helye 2"/>
          <p:cNvSpPr>
            <a:spLocks noGrp="1"/>
          </p:cNvSpPr>
          <p:nvPr>
            <p:ph type="body" orient="vert" idx="1"/>
          </p:nvPr>
        </p:nvSpPr>
        <p:spPr>
          <a:xfrm>
            <a:off x="457200" y="274638"/>
            <a:ext cx="6019800" cy="5851525"/>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38692616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685800" y="2130425"/>
            <a:ext cx="7772400" cy="1470025"/>
          </a:xfrm>
        </p:spPr>
        <p:txBody>
          <a:bodyPr/>
          <a:lstStyle/>
          <a:p>
            <a:r>
              <a:rPr lang="hu-HU"/>
              <a:t>Mintacím szerkesztése</a:t>
            </a:r>
          </a:p>
        </p:txBody>
      </p:sp>
      <p:sp>
        <p:nvSpPr>
          <p:cNvPr id="3" name="Alcím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a:t>Alcím mintájának szerkesztése</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6433343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26959114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4406900"/>
            <a:ext cx="7772400" cy="1362075"/>
          </a:xfrm>
        </p:spPr>
        <p:txBody>
          <a:bodyPr anchor="t"/>
          <a:lstStyle>
            <a:lvl1pPr algn="l">
              <a:defRPr sz="4000" b="1" cap="all"/>
            </a:lvl1pPr>
          </a:lstStyle>
          <a:p>
            <a:r>
              <a:rPr lang="hu-HU"/>
              <a:t>Mintacím szerkesztése</a:t>
            </a:r>
          </a:p>
        </p:txBody>
      </p:sp>
      <p:sp>
        <p:nvSpPr>
          <p:cNvPr id="3" name="Szöveg hely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89386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0986BE71-8626-4196-A2F3-F2EB7A7FF7C1}" type="datetimeFigureOut">
              <a:rPr lang="hu-HU" smtClean="0"/>
              <a:t>2017.07.04.</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A323873F-9E4F-45A3-A41E-2975023FDBE4}" type="slidenum">
              <a:rPr lang="hu-HU" smtClean="0"/>
              <a:t>‹#›</a:t>
            </a:fld>
            <a:endParaRPr lang="hu-HU"/>
          </a:p>
        </p:txBody>
      </p:sp>
    </p:spTree>
    <p:extLst>
      <p:ext uri="{BB962C8B-B14F-4D97-AF65-F5344CB8AC3E}">
        <p14:creationId xmlns:p14="http://schemas.microsoft.com/office/powerpoint/2010/main" val="34886751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72861969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lvl1pPr>
              <a:defRPr/>
            </a:lvl1pPr>
          </a:lstStyle>
          <a:p>
            <a:r>
              <a:rPr lang="hu-HU"/>
              <a:t>Mintacím szerkesztése</a:t>
            </a:r>
          </a:p>
        </p:txBody>
      </p:sp>
      <p:sp>
        <p:nvSpPr>
          <p:cNvPr id="3" name="Szöveg hely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8" name="Élőláb helye 7"/>
          <p:cNvSpPr>
            <a:spLocks noGrp="1"/>
          </p:cNvSpPr>
          <p:nvPr>
            <p:ph type="ftr" sz="quarter" idx="11"/>
          </p:nvPr>
        </p:nvSpPr>
        <p:spPr/>
        <p:txBody>
          <a:bodyPr/>
          <a:lstStyle/>
          <a:p>
            <a:endParaRPr lang="hu-HU">
              <a:solidFill>
                <a:prstClr val="black">
                  <a:tint val="75000"/>
                </a:prstClr>
              </a:solidFill>
            </a:endParaRPr>
          </a:p>
        </p:txBody>
      </p:sp>
      <p:sp>
        <p:nvSpPr>
          <p:cNvPr id="9" name="Dia számának helye 8"/>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93039873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4" name="Élőláb helye 3"/>
          <p:cNvSpPr>
            <a:spLocks noGrp="1"/>
          </p:cNvSpPr>
          <p:nvPr>
            <p:ph type="ftr" sz="quarter" idx="11"/>
          </p:nvPr>
        </p:nvSpPr>
        <p:spPr/>
        <p:txBody>
          <a:bodyPr/>
          <a:lstStyle/>
          <a:p>
            <a:endParaRPr lang="hu-HU">
              <a:solidFill>
                <a:prstClr val="black">
                  <a:tint val="75000"/>
                </a:prstClr>
              </a:solidFill>
            </a:endParaRPr>
          </a:p>
        </p:txBody>
      </p:sp>
      <p:sp>
        <p:nvSpPr>
          <p:cNvPr id="5" name="Dia számának helye 4"/>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25954625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3" name="Élőláb helye 2"/>
          <p:cNvSpPr>
            <a:spLocks noGrp="1"/>
          </p:cNvSpPr>
          <p:nvPr>
            <p:ph type="ftr" sz="quarter" idx="11"/>
          </p:nvPr>
        </p:nvSpPr>
        <p:spPr/>
        <p:txBody>
          <a:bodyPr/>
          <a:lstStyle/>
          <a:p>
            <a:endParaRPr lang="hu-HU">
              <a:solidFill>
                <a:prstClr val="black">
                  <a:tint val="75000"/>
                </a:prstClr>
              </a:solidFill>
            </a:endParaRPr>
          </a:p>
        </p:txBody>
      </p:sp>
      <p:sp>
        <p:nvSpPr>
          <p:cNvPr id="4" name="Dia számának helye 3"/>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24016972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0" y="273050"/>
            <a:ext cx="3008313" cy="1162050"/>
          </a:xfrm>
        </p:spPr>
        <p:txBody>
          <a:bodyPr anchor="b"/>
          <a:lstStyle>
            <a:lvl1pPr algn="l">
              <a:defRPr sz="2000" b="1"/>
            </a:lvl1pPr>
          </a:lstStyle>
          <a:p>
            <a:r>
              <a:rPr lang="hu-HU"/>
              <a:t>Mintacím szerkesztése</a:t>
            </a:r>
          </a:p>
        </p:txBody>
      </p:sp>
      <p:sp>
        <p:nvSpPr>
          <p:cNvPr id="3" name="Tartalom helye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35984955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4800600"/>
            <a:ext cx="5486400" cy="566738"/>
          </a:xfrm>
        </p:spPr>
        <p:txBody>
          <a:bodyPr anchor="b"/>
          <a:lstStyle>
            <a:lvl1pPr algn="l">
              <a:defRPr sz="2000" b="1"/>
            </a:lvl1pPr>
          </a:lstStyle>
          <a:p>
            <a:r>
              <a:rPr lang="hu-HU"/>
              <a:t>Mintacím szerkesztése</a:t>
            </a:r>
          </a:p>
        </p:txBody>
      </p:sp>
      <p:sp>
        <p:nvSpPr>
          <p:cNvPr id="3" name="Kép hely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94062260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8836643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74638"/>
            <a:ext cx="2057400" cy="5851525"/>
          </a:xfrm>
        </p:spPr>
        <p:txBody>
          <a:bodyPr vert="eaVert"/>
          <a:lstStyle/>
          <a:p>
            <a:r>
              <a:rPr lang="hu-HU"/>
              <a:t>Mintacím szerkesztése</a:t>
            </a:r>
          </a:p>
        </p:txBody>
      </p:sp>
      <p:sp>
        <p:nvSpPr>
          <p:cNvPr id="3" name="Függőleges szöveg helye 2"/>
          <p:cNvSpPr>
            <a:spLocks noGrp="1"/>
          </p:cNvSpPr>
          <p:nvPr>
            <p:ph type="body" orient="vert" idx="1"/>
          </p:nvPr>
        </p:nvSpPr>
        <p:spPr>
          <a:xfrm>
            <a:off x="457200" y="274638"/>
            <a:ext cx="6019800" cy="5851525"/>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3379179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685800" y="2130425"/>
            <a:ext cx="7772400" cy="1470025"/>
          </a:xfrm>
        </p:spPr>
        <p:txBody>
          <a:bodyPr/>
          <a:lstStyle/>
          <a:p>
            <a:r>
              <a:rPr lang="hu-HU"/>
              <a:t>Mintacím szerkesztése</a:t>
            </a:r>
          </a:p>
        </p:txBody>
      </p:sp>
      <p:sp>
        <p:nvSpPr>
          <p:cNvPr id="3" name="Alcím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a:t>Alcím mintájának szerkesztése</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03681004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1842731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0" y="273050"/>
            <a:ext cx="3008313" cy="1162050"/>
          </a:xfrm>
        </p:spPr>
        <p:txBody>
          <a:bodyPr anchor="b"/>
          <a:lstStyle>
            <a:lvl1pPr algn="l">
              <a:defRPr sz="2000" b="1"/>
            </a:lvl1pPr>
          </a:lstStyle>
          <a:p>
            <a:r>
              <a:rPr lang="hu-HU"/>
              <a:t>Mintacím szerkesztése</a:t>
            </a:r>
          </a:p>
        </p:txBody>
      </p:sp>
      <p:sp>
        <p:nvSpPr>
          <p:cNvPr id="3" name="Tartalom helye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0986BE71-8626-4196-A2F3-F2EB7A7FF7C1}" type="datetimeFigureOut">
              <a:rPr lang="hu-HU" smtClean="0"/>
              <a:t>2017.07.04.</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A323873F-9E4F-45A3-A41E-2975023FDBE4}" type="slidenum">
              <a:rPr lang="hu-HU" smtClean="0"/>
              <a:t>‹#›</a:t>
            </a:fld>
            <a:endParaRPr lang="hu-HU"/>
          </a:p>
        </p:txBody>
      </p:sp>
    </p:spTree>
    <p:extLst>
      <p:ext uri="{BB962C8B-B14F-4D97-AF65-F5344CB8AC3E}">
        <p14:creationId xmlns:p14="http://schemas.microsoft.com/office/powerpoint/2010/main" val="140318199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4406900"/>
            <a:ext cx="7772400" cy="1362075"/>
          </a:xfrm>
        </p:spPr>
        <p:txBody>
          <a:bodyPr anchor="t"/>
          <a:lstStyle>
            <a:lvl1pPr algn="l">
              <a:defRPr sz="4000" b="1" cap="all"/>
            </a:lvl1pPr>
          </a:lstStyle>
          <a:p>
            <a:r>
              <a:rPr lang="hu-HU"/>
              <a:t>Mintacím szerkesztése</a:t>
            </a:r>
          </a:p>
        </p:txBody>
      </p:sp>
      <p:sp>
        <p:nvSpPr>
          <p:cNvPr id="3" name="Szöveg hely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421162226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07680582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lvl1pPr>
              <a:defRPr/>
            </a:lvl1pPr>
          </a:lstStyle>
          <a:p>
            <a:r>
              <a:rPr lang="hu-HU"/>
              <a:t>Mintacím szerkesztése</a:t>
            </a:r>
          </a:p>
        </p:txBody>
      </p:sp>
      <p:sp>
        <p:nvSpPr>
          <p:cNvPr id="3" name="Szöveg hely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8" name="Élőláb helye 7"/>
          <p:cNvSpPr>
            <a:spLocks noGrp="1"/>
          </p:cNvSpPr>
          <p:nvPr>
            <p:ph type="ftr" sz="quarter" idx="11"/>
          </p:nvPr>
        </p:nvSpPr>
        <p:spPr/>
        <p:txBody>
          <a:bodyPr/>
          <a:lstStyle/>
          <a:p>
            <a:endParaRPr lang="hu-HU">
              <a:solidFill>
                <a:prstClr val="black">
                  <a:tint val="75000"/>
                </a:prstClr>
              </a:solidFill>
            </a:endParaRPr>
          </a:p>
        </p:txBody>
      </p:sp>
      <p:sp>
        <p:nvSpPr>
          <p:cNvPr id="9" name="Dia számának helye 8"/>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67654031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4" name="Élőláb helye 3"/>
          <p:cNvSpPr>
            <a:spLocks noGrp="1"/>
          </p:cNvSpPr>
          <p:nvPr>
            <p:ph type="ftr" sz="quarter" idx="11"/>
          </p:nvPr>
        </p:nvSpPr>
        <p:spPr/>
        <p:txBody>
          <a:bodyPr/>
          <a:lstStyle/>
          <a:p>
            <a:endParaRPr lang="hu-HU">
              <a:solidFill>
                <a:prstClr val="black">
                  <a:tint val="75000"/>
                </a:prstClr>
              </a:solidFill>
            </a:endParaRPr>
          </a:p>
        </p:txBody>
      </p:sp>
      <p:sp>
        <p:nvSpPr>
          <p:cNvPr id="5" name="Dia számának helye 4"/>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9457850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3" name="Élőláb helye 2"/>
          <p:cNvSpPr>
            <a:spLocks noGrp="1"/>
          </p:cNvSpPr>
          <p:nvPr>
            <p:ph type="ftr" sz="quarter" idx="11"/>
          </p:nvPr>
        </p:nvSpPr>
        <p:spPr/>
        <p:txBody>
          <a:bodyPr/>
          <a:lstStyle/>
          <a:p>
            <a:endParaRPr lang="hu-HU">
              <a:solidFill>
                <a:prstClr val="black">
                  <a:tint val="75000"/>
                </a:prstClr>
              </a:solidFill>
            </a:endParaRPr>
          </a:p>
        </p:txBody>
      </p:sp>
      <p:sp>
        <p:nvSpPr>
          <p:cNvPr id="4" name="Dia számának helye 3"/>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64715760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0" y="273050"/>
            <a:ext cx="3008313" cy="1162050"/>
          </a:xfrm>
        </p:spPr>
        <p:txBody>
          <a:bodyPr anchor="b"/>
          <a:lstStyle>
            <a:lvl1pPr algn="l">
              <a:defRPr sz="2000" b="1"/>
            </a:lvl1pPr>
          </a:lstStyle>
          <a:p>
            <a:r>
              <a:rPr lang="hu-HU"/>
              <a:t>Mintacím szerkesztése</a:t>
            </a:r>
          </a:p>
        </p:txBody>
      </p:sp>
      <p:sp>
        <p:nvSpPr>
          <p:cNvPr id="3" name="Tartalom helye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6008470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4800600"/>
            <a:ext cx="5486400" cy="566738"/>
          </a:xfrm>
        </p:spPr>
        <p:txBody>
          <a:bodyPr anchor="b"/>
          <a:lstStyle>
            <a:lvl1pPr algn="l">
              <a:defRPr sz="2000" b="1"/>
            </a:lvl1pPr>
          </a:lstStyle>
          <a:p>
            <a:r>
              <a:rPr lang="hu-HU"/>
              <a:t>Mintacím szerkesztése</a:t>
            </a:r>
          </a:p>
        </p:txBody>
      </p:sp>
      <p:sp>
        <p:nvSpPr>
          <p:cNvPr id="3" name="Kép hely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46862493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07368425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74638"/>
            <a:ext cx="2057400" cy="5851525"/>
          </a:xfrm>
        </p:spPr>
        <p:txBody>
          <a:bodyPr vert="eaVert"/>
          <a:lstStyle/>
          <a:p>
            <a:r>
              <a:rPr lang="hu-HU"/>
              <a:t>Mintacím szerkesztése</a:t>
            </a:r>
          </a:p>
        </p:txBody>
      </p:sp>
      <p:sp>
        <p:nvSpPr>
          <p:cNvPr id="3" name="Függőleges szöveg helye 2"/>
          <p:cNvSpPr>
            <a:spLocks noGrp="1"/>
          </p:cNvSpPr>
          <p:nvPr>
            <p:ph type="body" orient="vert" idx="1"/>
          </p:nvPr>
        </p:nvSpPr>
        <p:spPr>
          <a:xfrm>
            <a:off x="457200" y="274638"/>
            <a:ext cx="6019800" cy="5851525"/>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92374730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685800" y="2130425"/>
            <a:ext cx="7772400" cy="1470025"/>
          </a:xfrm>
        </p:spPr>
        <p:txBody>
          <a:bodyPr/>
          <a:lstStyle/>
          <a:p>
            <a:r>
              <a:rPr lang="hu-HU"/>
              <a:t>Mintacím szerkesztése</a:t>
            </a:r>
          </a:p>
        </p:txBody>
      </p:sp>
      <p:sp>
        <p:nvSpPr>
          <p:cNvPr id="3" name="Alcím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a:t>Alcím mintájának szerkesztése</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3576154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4800600"/>
            <a:ext cx="5486400" cy="566738"/>
          </a:xfrm>
        </p:spPr>
        <p:txBody>
          <a:bodyPr anchor="b"/>
          <a:lstStyle>
            <a:lvl1pPr algn="l">
              <a:defRPr sz="2000" b="1"/>
            </a:lvl1pPr>
          </a:lstStyle>
          <a:p>
            <a:r>
              <a:rPr lang="hu-HU"/>
              <a:t>Mintacím szerkesztése</a:t>
            </a:r>
          </a:p>
        </p:txBody>
      </p:sp>
      <p:sp>
        <p:nvSpPr>
          <p:cNvPr id="3" name="Kép hely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0986BE71-8626-4196-A2F3-F2EB7A7FF7C1}" type="datetimeFigureOut">
              <a:rPr lang="hu-HU" smtClean="0"/>
              <a:t>2017.07.04.</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A323873F-9E4F-45A3-A41E-2975023FDBE4}" type="slidenum">
              <a:rPr lang="hu-HU" smtClean="0"/>
              <a:t>‹#›</a:t>
            </a:fld>
            <a:endParaRPr lang="hu-HU"/>
          </a:p>
        </p:txBody>
      </p:sp>
    </p:spTree>
    <p:extLst>
      <p:ext uri="{BB962C8B-B14F-4D97-AF65-F5344CB8AC3E}">
        <p14:creationId xmlns:p14="http://schemas.microsoft.com/office/powerpoint/2010/main" val="288622785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40309094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4406900"/>
            <a:ext cx="7772400" cy="1362075"/>
          </a:xfrm>
        </p:spPr>
        <p:txBody>
          <a:bodyPr anchor="t"/>
          <a:lstStyle>
            <a:lvl1pPr algn="l">
              <a:defRPr sz="4000" b="1" cap="all"/>
            </a:lvl1pPr>
          </a:lstStyle>
          <a:p>
            <a:r>
              <a:rPr lang="hu-HU"/>
              <a:t>Mintacím szerkesztése</a:t>
            </a:r>
          </a:p>
        </p:txBody>
      </p:sp>
      <p:sp>
        <p:nvSpPr>
          <p:cNvPr id="3" name="Szöveg hely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98997345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75921364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lvl1pPr>
              <a:defRPr/>
            </a:lvl1pPr>
          </a:lstStyle>
          <a:p>
            <a:r>
              <a:rPr lang="hu-HU"/>
              <a:t>Mintacím szerkesztése</a:t>
            </a:r>
          </a:p>
        </p:txBody>
      </p:sp>
      <p:sp>
        <p:nvSpPr>
          <p:cNvPr id="3" name="Szöveg hely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8" name="Élőláb helye 7"/>
          <p:cNvSpPr>
            <a:spLocks noGrp="1"/>
          </p:cNvSpPr>
          <p:nvPr>
            <p:ph type="ftr" sz="quarter" idx="11"/>
          </p:nvPr>
        </p:nvSpPr>
        <p:spPr/>
        <p:txBody>
          <a:bodyPr/>
          <a:lstStyle/>
          <a:p>
            <a:endParaRPr lang="hu-HU">
              <a:solidFill>
                <a:prstClr val="black">
                  <a:tint val="75000"/>
                </a:prstClr>
              </a:solidFill>
            </a:endParaRPr>
          </a:p>
        </p:txBody>
      </p:sp>
      <p:sp>
        <p:nvSpPr>
          <p:cNvPr id="9" name="Dia számának helye 8"/>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49468500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4" name="Élőláb helye 3"/>
          <p:cNvSpPr>
            <a:spLocks noGrp="1"/>
          </p:cNvSpPr>
          <p:nvPr>
            <p:ph type="ftr" sz="quarter" idx="11"/>
          </p:nvPr>
        </p:nvSpPr>
        <p:spPr/>
        <p:txBody>
          <a:bodyPr/>
          <a:lstStyle/>
          <a:p>
            <a:endParaRPr lang="hu-HU">
              <a:solidFill>
                <a:prstClr val="black">
                  <a:tint val="75000"/>
                </a:prstClr>
              </a:solidFill>
            </a:endParaRPr>
          </a:p>
        </p:txBody>
      </p:sp>
      <p:sp>
        <p:nvSpPr>
          <p:cNvPr id="5" name="Dia számának helye 4"/>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5292133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3" name="Élőláb helye 2"/>
          <p:cNvSpPr>
            <a:spLocks noGrp="1"/>
          </p:cNvSpPr>
          <p:nvPr>
            <p:ph type="ftr" sz="quarter" idx="11"/>
          </p:nvPr>
        </p:nvSpPr>
        <p:spPr/>
        <p:txBody>
          <a:bodyPr/>
          <a:lstStyle/>
          <a:p>
            <a:endParaRPr lang="hu-HU">
              <a:solidFill>
                <a:prstClr val="black">
                  <a:tint val="75000"/>
                </a:prstClr>
              </a:solidFill>
            </a:endParaRPr>
          </a:p>
        </p:txBody>
      </p:sp>
      <p:sp>
        <p:nvSpPr>
          <p:cNvPr id="4" name="Dia számának helye 3"/>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01382881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0" y="273050"/>
            <a:ext cx="3008313" cy="1162050"/>
          </a:xfrm>
        </p:spPr>
        <p:txBody>
          <a:bodyPr anchor="b"/>
          <a:lstStyle>
            <a:lvl1pPr algn="l">
              <a:defRPr sz="2000" b="1"/>
            </a:lvl1pPr>
          </a:lstStyle>
          <a:p>
            <a:r>
              <a:rPr lang="hu-HU"/>
              <a:t>Mintacím szerkesztése</a:t>
            </a:r>
          </a:p>
        </p:txBody>
      </p:sp>
      <p:sp>
        <p:nvSpPr>
          <p:cNvPr id="3" name="Tartalom helye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33588867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4800600"/>
            <a:ext cx="5486400" cy="566738"/>
          </a:xfrm>
        </p:spPr>
        <p:txBody>
          <a:bodyPr anchor="b"/>
          <a:lstStyle>
            <a:lvl1pPr algn="l">
              <a:defRPr sz="2000" b="1"/>
            </a:lvl1pPr>
          </a:lstStyle>
          <a:p>
            <a:r>
              <a:rPr lang="hu-HU"/>
              <a:t>Mintacím szerkesztése</a:t>
            </a:r>
          </a:p>
        </p:txBody>
      </p:sp>
      <p:sp>
        <p:nvSpPr>
          <p:cNvPr id="3" name="Kép hely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6" name="Élőláb helye 5"/>
          <p:cNvSpPr>
            <a:spLocks noGrp="1"/>
          </p:cNvSpPr>
          <p:nvPr>
            <p:ph type="ftr" sz="quarter" idx="11"/>
          </p:nvPr>
        </p:nvSpPr>
        <p:spPr/>
        <p:txBody>
          <a:bodyPr/>
          <a:lstStyle/>
          <a:p>
            <a:endParaRPr lang="hu-HU">
              <a:solidFill>
                <a:prstClr val="black">
                  <a:tint val="75000"/>
                </a:prstClr>
              </a:solidFill>
            </a:endParaRPr>
          </a:p>
        </p:txBody>
      </p:sp>
      <p:sp>
        <p:nvSpPr>
          <p:cNvPr id="7" name="Dia számának helye 6"/>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90472554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7063899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74638"/>
            <a:ext cx="2057400" cy="5851525"/>
          </a:xfrm>
        </p:spPr>
        <p:txBody>
          <a:bodyPr vert="eaVert"/>
          <a:lstStyle/>
          <a:p>
            <a:r>
              <a:rPr lang="hu-HU"/>
              <a:t>Mintacím szerkesztése</a:t>
            </a:r>
          </a:p>
        </p:txBody>
      </p:sp>
      <p:sp>
        <p:nvSpPr>
          <p:cNvPr id="3" name="Függőleges szöveg helye 2"/>
          <p:cNvSpPr>
            <a:spLocks noGrp="1"/>
          </p:cNvSpPr>
          <p:nvPr>
            <p:ph type="body" orient="vert" idx="1"/>
          </p:nvPr>
        </p:nvSpPr>
        <p:spPr>
          <a:xfrm>
            <a:off x="457200" y="274638"/>
            <a:ext cx="6019800" cy="5851525"/>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11"/>
          </p:nvPr>
        </p:nvSpPr>
        <p:spPr/>
        <p:txBody>
          <a:bodyPr/>
          <a:lstStyle/>
          <a:p>
            <a:endParaRPr lang="hu-HU">
              <a:solidFill>
                <a:prstClr val="black">
                  <a:tint val="75000"/>
                </a:prstClr>
              </a:solidFill>
            </a:endParaRPr>
          </a:p>
        </p:txBody>
      </p:sp>
      <p:sp>
        <p:nvSpPr>
          <p:cNvPr id="6" name="Dia számának helye 5"/>
          <p:cNvSpPr>
            <a:spLocks noGrp="1"/>
          </p:cNvSpPr>
          <p:nvPr>
            <p:ph type="sldNum" sz="quarter" idx="12"/>
          </p:nvPr>
        </p:nvSpPr>
        <p:spPr/>
        <p:txBody>
          <a:body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153100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ím hely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86BE71-8626-4196-A2F3-F2EB7A7FF7C1}" type="datetimeFigureOut">
              <a:rPr lang="hu-HU" smtClean="0"/>
              <a:t>2017.07.04.</a:t>
            </a:fld>
            <a:endParaRPr lang="hu-HU"/>
          </a:p>
        </p:txBody>
      </p:sp>
      <p:sp>
        <p:nvSpPr>
          <p:cNvPr id="5" name="Élőláb hely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23873F-9E4F-45A3-A41E-2975023FDBE4}" type="slidenum">
              <a:rPr lang="hu-HU" smtClean="0"/>
              <a:t>‹#›</a:t>
            </a:fld>
            <a:endParaRPr lang="hu-HU"/>
          </a:p>
        </p:txBody>
      </p:sp>
    </p:spTree>
    <p:extLst>
      <p:ext uri="{BB962C8B-B14F-4D97-AF65-F5344CB8AC3E}">
        <p14:creationId xmlns:p14="http://schemas.microsoft.com/office/powerpoint/2010/main" val="18239088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ím hely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solidFill>
                <a:prstClr val="black">
                  <a:tint val="75000"/>
                </a:prstClr>
              </a:solidFill>
            </a:endParaRPr>
          </a:p>
        </p:txBody>
      </p:sp>
      <p:sp>
        <p:nvSpPr>
          <p:cNvPr id="6" name="Dia számának hely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477522074"/>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ím hely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solidFill>
                <a:prstClr val="black">
                  <a:tint val="75000"/>
                </a:prstClr>
              </a:solidFill>
            </a:endParaRPr>
          </a:p>
        </p:txBody>
      </p:sp>
      <p:sp>
        <p:nvSpPr>
          <p:cNvPr id="6" name="Dia számának hely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18883178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ím hely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solidFill>
                <a:prstClr val="black">
                  <a:tint val="75000"/>
                </a:prstClr>
              </a:solidFill>
            </a:endParaRPr>
          </a:p>
        </p:txBody>
      </p:sp>
      <p:sp>
        <p:nvSpPr>
          <p:cNvPr id="6" name="Dia számának hely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02560623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ím hely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solidFill>
                <a:prstClr val="black">
                  <a:tint val="75000"/>
                </a:prstClr>
              </a:solidFill>
            </a:endParaRPr>
          </a:p>
        </p:txBody>
      </p:sp>
      <p:sp>
        <p:nvSpPr>
          <p:cNvPr id="6" name="Dia számának hely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59940922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ím hely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solidFill>
                <a:prstClr val="black">
                  <a:tint val="75000"/>
                </a:prstClr>
              </a:solidFill>
            </a:endParaRPr>
          </a:p>
        </p:txBody>
      </p:sp>
      <p:sp>
        <p:nvSpPr>
          <p:cNvPr id="6" name="Dia számának hely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945303719"/>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ím hely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solidFill>
                <a:prstClr val="black">
                  <a:tint val="75000"/>
                </a:prstClr>
              </a:solidFill>
            </a:endParaRPr>
          </a:p>
        </p:txBody>
      </p:sp>
      <p:sp>
        <p:nvSpPr>
          <p:cNvPr id="6" name="Dia számának hely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31113951"/>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ím hely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solidFill>
                <a:prstClr val="black">
                  <a:tint val="75000"/>
                </a:prstClr>
              </a:solidFill>
            </a:endParaRPr>
          </a:p>
        </p:txBody>
      </p:sp>
      <p:sp>
        <p:nvSpPr>
          <p:cNvPr id="6" name="Dia számának hely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266619850"/>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ím hely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solidFill>
                <a:prstClr val="black">
                  <a:tint val="75000"/>
                </a:prstClr>
              </a:solidFill>
            </a:endParaRPr>
          </a:p>
        </p:txBody>
      </p:sp>
      <p:sp>
        <p:nvSpPr>
          <p:cNvPr id="6" name="Dia számának hely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198705241"/>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ím hely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86BE71-8626-4196-A2F3-F2EB7A7FF7C1}" type="datetimeFigureOut">
              <a:rPr lang="hu-HU" smtClean="0">
                <a:solidFill>
                  <a:prstClr val="black">
                    <a:tint val="75000"/>
                  </a:prstClr>
                </a:solidFill>
              </a:rPr>
              <a:pPr/>
              <a:t>2017.07.04.</a:t>
            </a:fld>
            <a:endParaRPr lang="hu-HU">
              <a:solidFill>
                <a:prstClr val="black">
                  <a:tint val="75000"/>
                </a:prstClr>
              </a:solidFill>
            </a:endParaRPr>
          </a:p>
        </p:txBody>
      </p:sp>
      <p:sp>
        <p:nvSpPr>
          <p:cNvPr id="5" name="Élőláb hely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solidFill>
                <a:prstClr val="black">
                  <a:tint val="75000"/>
                </a:prstClr>
              </a:solidFill>
            </a:endParaRPr>
          </a:p>
        </p:txBody>
      </p:sp>
      <p:sp>
        <p:nvSpPr>
          <p:cNvPr id="6" name="Dia számának hely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23873F-9E4F-45A3-A41E-2975023FDBE4}" type="slidenum">
              <a:rPr lang="hu-HU" smtClean="0">
                <a:solidFill>
                  <a:prstClr val="black">
                    <a:tint val="75000"/>
                  </a:prstClr>
                </a:solidFill>
              </a:rPr>
              <a:pPr/>
              <a:t>‹#›</a:t>
            </a:fld>
            <a:endParaRPr lang="hu-HU">
              <a:solidFill>
                <a:prstClr val="black">
                  <a:tint val="75000"/>
                </a:prstClr>
              </a:solidFill>
            </a:endParaRPr>
          </a:p>
        </p:txBody>
      </p:sp>
    </p:spTree>
    <p:extLst>
      <p:ext uri="{BB962C8B-B14F-4D97-AF65-F5344CB8AC3E}">
        <p14:creationId xmlns:p14="http://schemas.microsoft.com/office/powerpoint/2010/main" val="2391375655"/>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www.interreg-danube.eu/uploads/media/default/0001/02/d548b4a64b9626913236e504033cb0c0b8413a57.pdf" TargetMode="External"/><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g"/><Relationship Id="rId1" Type="http://schemas.openxmlformats.org/officeDocument/2006/relationships/slideLayout" Target="../slideLayouts/slideLayout67.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8.xml"/></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9.xml"/></Relationships>
</file>

<file path=ppt/slides/_rels/slide2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00.xml"/></Relationships>
</file>

<file path=ppt/slides/_rels/slide3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5.xml"/></Relationships>
</file>

<file path=ppt/slides/_rels/slide3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jp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6.xml"/></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g"/><Relationship Id="rId1" Type="http://schemas.openxmlformats.org/officeDocument/2006/relationships/slideLayout" Target="../slideLayouts/slideLayout56.xml"/></Relationships>
</file>

<file path=ppt/slides/_rels/slide4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g"/><Relationship Id="rId1" Type="http://schemas.openxmlformats.org/officeDocument/2006/relationships/slideLayout" Target="../slideLayouts/slideLayout56.xml"/></Relationships>
</file>

<file path=ppt/slides/_rels/slide4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ím 1"/>
          <p:cNvSpPr>
            <a:spLocks noGrp="1"/>
          </p:cNvSpPr>
          <p:nvPr>
            <p:ph type="ctrTitle"/>
          </p:nvPr>
        </p:nvSpPr>
        <p:spPr>
          <a:xfrm>
            <a:off x="685800" y="1772816"/>
            <a:ext cx="7774632" cy="3168352"/>
          </a:xfrm>
        </p:spPr>
        <p:txBody>
          <a:bodyPr anchor="t">
            <a:normAutofit/>
          </a:bodyPr>
          <a:lstStyle/>
          <a:p>
            <a:pPr algn="l"/>
            <a:r>
              <a:rPr lang="vi-VN" sz="4000" dirty="0">
                <a:solidFill>
                  <a:schemeClr val="bg1"/>
                </a:solidFill>
                <a:latin typeface="Cambria" panose="02040503050406030204" pitchFamily="18" charset="0"/>
              </a:rPr>
              <a:t>Prezentarea documentelor necesare solicitării controlului de prim nivel pentru proiectele finanțate în cadrul Programului Transnațional Dunărea</a:t>
            </a:r>
            <a:endParaRPr lang="en-US" sz="4000" dirty="0">
              <a:solidFill>
                <a:schemeClr val="bg1"/>
              </a:solidFill>
              <a:latin typeface="Cambria" panose="02040503050406030204" pitchFamily="18" charset="0"/>
            </a:endParaRPr>
          </a:p>
        </p:txBody>
      </p:sp>
      <p:sp>
        <p:nvSpPr>
          <p:cNvPr id="3" name="TextBox 2"/>
          <p:cNvSpPr txBox="1"/>
          <p:nvPr/>
        </p:nvSpPr>
        <p:spPr>
          <a:xfrm>
            <a:off x="683568" y="5445224"/>
            <a:ext cx="3960440" cy="646331"/>
          </a:xfrm>
          <a:prstGeom prst="rect">
            <a:avLst/>
          </a:prstGeom>
          <a:noFill/>
        </p:spPr>
        <p:txBody>
          <a:bodyPr wrap="square" rtlCol="0">
            <a:spAutoFit/>
          </a:bodyPr>
          <a:lstStyle/>
          <a:p>
            <a:r>
              <a:rPr lang="ro-RO" b="1" i="1" dirty="0">
                <a:solidFill>
                  <a:schemeClr val="bg1"/>
                </a:solidFill>
                <a:latin typeface="Cambria" pitchFamily="18" charset="0"/>
              </a:rPr>
              <a:t>București,</a:t>
            </a:r>
          </a:p>
          <a:p>
            <a:r>
              <a:rPr lang="en-US" b="1" i="1" dirty="0">
                <a:solidFill>
                  <a:schemeClr val="bg1"/>
                </a:solidFill>
                <a:latin typeface="Cambria" pitchFamily="18" charset="0"/>
              </a:rPr>
              <a:t>4 - 5 - 6</a:t>
            </a:r>
            <a:r>
              <a:rPr lang="ro-RO" b="1" i="1" dirty="0">
                <a:solidFill>
                  <a:schemeClr val="bg1"/>
                </a:solidFill>
                <a:latin typeface="Cambria" pitchFamily="18" charset="0"/>
              </a:rPr>
              <a:t> iulie 2017</a:t>
            </a:r>
            <a:endParaRPr lang="ro-RO" dirty="0">
              <a:solidFill>
                <a:schemeClr val="bg1"/>
              </a:solidFill>
              <a:latin typeface="Cambria" pitchFamily="18" charset="0"/>
            </a:endParaRPr>
          </a:p>
        </p:txBody>
      </p:sp>
      <p:pic>
        <p:nvPicPr>
          <p:cNvPr id="1026" name="Picture 2" descr="D:\Users\IonutIo\Pictures\Antet MDRAPFE - text al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6136" y="692696"/>
            <a:ext cx="3240360" cy="57954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Users\IonutIo\Pictures\Sigla guver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4048" y="620688"/>
            <a:ext cx="720080" cy="7015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01102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ím 1"/>
          <p:cNvSpPr txBox="1">
            <a:spLocks/>
          </p:cNvSpPr>
          <p:nvPr/>
        </p:nvSpPr>
        <p:spPr>
          <a:xfrm>
            <a:off x="3448608" y="692696"/>
            <a:ext cx="5011824" cy="576064"/>
          </a:xfrm>
          <a:prstGeom prst="rect">
            <a:avLst/>
          </a:prstGeom>
        </p:spPr>
        <p:txBody>
          <a:bodyPr vert="horz" lIns="91440" tIns="45720" rIns="91440" bIns="45720" rtlCol="0" anchor="t">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o-RO" sz="3200" dirty="0">
                <a:solidFill>
                  <a:schemeClr val="accent1">
                    <a:lumMod val="75000"/>
                  </a:schemeClr>
                </a:solidFill>
                <a:latin typeface="Cambria" panose="02040503050406030204" pitchFamily="18" charset="0"/>
              </a:rPr>
              <a:t>Eligibilitatea cheltuielilor</a:t>
            </a:r>
            <a:endParaRPr lang="ro-RO" sz="3000" dirty="0">
              <a:solidFill>
                <a:srgbClr val="4F81BD">
                  <a:lumMod val="75000"/>
                </a:srgbClr>
              </a:solidFill>
              <a:latin typeface="Cambria" panose="02040503050406030204" pitchFamily="18" charset="0"/>
            </a:endParaRPr>
          </a:p>
        </p:txBody>
      </p:sp>
      <p:sp>
        <p:nvSpPr>
          <p:cNvPr id="7" name="Alcím 2"/>
          <p:cNvSpPr>
            <a:spLocks noGrp="1"/>
          </p:cNvSpPr>
          <p:nvPr>
            <p:ph type="subTitle" idx="1"/>
          </p:nvPr>
        </p:nvSpPr>
        <p:spPr>
          <a:xfrm>
            <a:off x="611560" y="1700808"/>
            <a:ext cx="8208912" cy="4896544"/>
          </a:xfrm>
        </p:spPr>
        <p:txBody>
          <a:bodyPr>
            <a:noAutofit/>
          </a:bodyPr>
          <a:lstStyle/>
          <a:p>
            <a:pPr algn="l">
              <a:spcBef>
                <a:spcPts val="0"/>
              </a:spcBef>
              <a:spcAft>
                <a:spcPts val="1200"/>
              </a:spcAft>
            </a:pPr>
            <a:r>
              <a:rPr lang="ro-RO" sz="1600" dirty="0">
                <a:solidFill>
                  <a:schemeClr val="accent1">
                    <a:lumMod val="75000"/>
                  </a:schemeClr>
                </a:solidFill>
                <a:latin typeface="Cambria" panose="02040503050406030204" pitchFamily="18" charset="0"/>
              </a:rPr>
              <a:t>Condiţii generale de eligibilitate a cheltuielilor</a:t>
            </a:r>
          </a:p>
          <a:p>
            <a:pPr algn="just">
              <a:spcBef>
                <a:spcPts val="0"/>
              </a:spcBef>
              <a:spcAft>
                <a:spcPts val="600"/>
              </a:spcAft>
            </a:pPr>
            <a:r>
              <a:rPr lang="ro-RO" sz="1400" dirty="0">
                <a:solidFill>
                  <a:schemeClr val="tx2">
                    <a:lumMod val="75000"/>
                  </a:schemeClr>
                </a:solidFill>
                <a:latin typeface="Cambria" panose="02040503050406030204" pitchFamily="18" charset="0"/>
              </a:rPr>
              <a:t>Pentru a fi considerate eligibile,</a:t>
            </a:r>
            <a:r>
              <a:rPr lang="en-US" sz="1400" dirty="0">
                <a:solidFill>
                  <a:schemeClr val="tx2">
                    <a:lumMod val="75000"/>
                  </a:schemeClr>
                </a:solidFill>
                <a:latin typeface="Cambria" panose="02040503050406030204" pitchFamily="18" charset="0"/>
              </a:rPr>
              <a:t> </a:t>
            </a:r>
            <a:r>
              <a:rPr lang="ro-RO" sz="1400" dirty="0">
                <a:solidFill>
                  <a:schemeClr val="tx2">
                    <a:lumMod val="75000"/>
                  </a:schemeClr>
                </a:solidFill>
                <a:latin typeface="Cambria" panose="02040503050406030204" pitchFamily="18" charset="0"/>
              </a:rPr>
              <a:t>cheltuielile trebuie să îndeplinească cumulativ următoarele condiţii generale:</a:t>
            </a:r>
          </a:p>
          <a:p>
            <a:pPr marL="342900" indent="-342900" algn="just">
              <a:spcBef>
                <a:spcPts val="0"/>
              </a:spcBef>
              <a:buFont typeface="Wingdings" panose="05000000000000000000" pitchFamily="2" charset="2"/>
              <a:buChar char="Ø"/>
            </a:pPr>
            <a:r>
              <a:rPr lang="ro-RO" sz="1400" dirty="0">
                <a:solidFill>
                  <a:schemeClr val="tx2">
                    <a:lumMod val="75000"/>
                  </a:schemeClr>
                </a:solidFill>
                <a:latin typeface="Cambria" panose="02040503050406030204" pitchFamily="18" charset="0"/>
              </a:rPr>
              <a:t>să fie prevăzute în contractul de finanțare;</a:t>
            </a:r>
          </a:p>
          <a:p>
            <a:pPr marL="342900" indent="-342900" algn="just">
              <a:spcBef>
                <a:spcPts val="0"/>
              </a:spcBef>
              <a:buFont typeface="Wingdings" panose="05000000000000000000" pitchFamily="2" charset="2"/>
              <a:buChar char="Ø"/>
            </a:pPr>
            <a:r>
              <a:rPr lang="ro-RO" sz="1400" dirty="0">
                <a:solidFill>
                  <a:schemeClr val="tx2">
                    <a:lumMod val="75000"/>
                  </a:schemeClr>
                </a:solidFill>
                <a:latin typeface="Cambria" panose="02040503050406030204" pitchFamily="18" charset="0"/>
              </a:rPr>
              <a:t>să fie legate de implementarea proiectului, și </a:t>
            </a:r>
            <a:r>
              <a:rPr lang="ro-RO" sz="1400" b="1" u="sng" dirty="0">
                <a:solidFill>
                  <a:schemeClr val="tx2">
                    <a:lumMod val="75000"/>
                  </a:schemeClr>
                </a:solidFill>
                <a:latin typeface="Cambria" panose="02040503050406030204" pitchFamily="18" charset="0"/>
              </a:rPr>
              <a:t>necesare</a:t>
            </a:r>
            <a:r>
              <a:rPr lang="ro-RO" sz="1400" dirty="0">
                <a:solidFill>
                  <a:schemeClr val="tx2">
                    <a:lumMod val="75000"/>
                  </a:schemeClr>
                </a:solidFill>
                <a:latin typeface="Cambria" panose="02040503050406030204" pitchFamily="18" charset="0"/>
              </a:rPr>
              <a:t> pentru realizarea acestuia;</a:t>
            </a:r>
          </a:p>
          <a:p>
            <a:pPr marL="342900" indent="-342900" algn="just">
              <a:spcBef>
                <a:spcPts val="0"/>
              </a:spcBef>
              <a:buFont typeface="Wingdings" panose="05000000000000000000" pitchFamily="2" charset="2"/>
              <a:buChar char="Ø"/>
            </a:pPr>
            <a:r>
              <a:rPr lang="ro-RO" sz="1400" dirty="0">
                <a:solidFill>
                  <a:schemeClr val="tx2">
                    <a:lumMod val="75000"/>
                  </a:schemeClr>
                </a:solidFill>
                <a:latin typeface="Cambria" panose="02040503050406030204" pitchFamily="18" charset="0"/>
              </a:rPr>
              <a:t>bunurile, serviciile şi/ sau lucrările care fac obiectul finanţării au fost</a:t>
            </a:r>
            <a:r>
              <a:rPr lang="en-US" sz="1400" dirty="0">
                <a:solidFill>
                  <a:schemeClr val="tx2">
                    <a:lumMod val="75000"/>
                  </a:schemeClr>
                </a:solidFill>
                <a:latin typeface="Cambria" panose="02040503050406030204" pitchFamily="18" charset="0"/>
              </a:rPr>
              <a:t> </a:t>
            </a:r>
            <a:r>
              <a:rPr lang="en-US" sz="1400" dirty="0" err="1">
                <a:solidFill>
                  <a:schemeClr val="tx2">
                    <a:lumMod val="75000"/>
                  </a:schemeClr>
                </a:solidFill>
                <a:latin typeface="Cambria" panose="02040503050406030204" pitchFamily="18" charset="0"/>
              </a:rPr>
              <a:t>efectiv</a:t>
            </a:r>
            <a:r>
              <a:rPr lang="ro-RO" sz="1400" dirty="0">
                <a:solidFill>
                  <a:schemeClr val="tx2">
                    <a:lumMod val="75000"/>
                  </a:schemeClr>
                </a:solidFill>
                <a:latin typeface="Cambria" panose="02040503050406030204" pitchFamily="18" charset="0"/>
              </a:rPr>
              <a:t> </a:t>
            </a:r>
            <a:r>
              <a:rPr lang="ro-RO" sz="1400" b="1" u="sng" dirty="0">
                <a:solidFill>
                  <a:schemeClr val="tx2">
                    <a:lumMod val="75000"/>
                  </a:schemeClr>
                </a:solidFill>
                <a:latin typeface="Cambria" panose="02040503050406030204" pitchFamily="18" charset="0"/>
              </a:rPr>
              <a:t>furnizate/ realizate</a:t>
            </a:r>
            <a:r>
              <a:rPr lang="ro-RO" sz="1400" dirty="0">
                <a:solidFill>
                  <a:schemeClr val="tx2">
                    <a:lumMod val="75000"/>
                  </a:schemeClr>
                </a:solidFill>
                <a:latin typeface="Cambria" panose="02040503050406030204" pitchFamily="18" charset="0"/>
              </a:rPr>
              <a:t>;</a:t>
            </a:r>
          </a:p>
          <a:p>
            <a:pPr marL="342900" indent="-342900" algn="just">
              <a:spcBef>
                <a:spcPts val="0"/>
              </a:spcBef>
              <a:buFont typeface="Wingdings" panose="05000000000000000000" pitchFamily="2" charset="2"/>
              <a:buChar char="Ø"/>
            </a:pPr>
            <a:r>
              <a:rPr lang="ro-RO" sz="1400" dirty="0">
                <a:solidFill>
                  <a:schemeClr val="tx2">
                    <a:lumMod val="75000"/>
                  </a:schemeClr>
                </a:solidFill>
                <a:latin typeface="Cambria" panose="02040503050406030204" pitchFamily="18" charset="0"/>
              </a:rPr>
              <a:t>să se refere la activități care nu au fost finanțate din alte instrumente financiare;</a:t>
            </a:r>
          </a:p>
          <a:p>
            <a:pPr marL="342900" indent="-342900" algn="just">
              <a:spcBef>
                <a:spcPts val="0"/>
              </a:spcBef>
              <a:buFont typeface="Wingdings" panose="05000000000000000000" pitchFamily="2" charset="2"/>
              <a:buChar char="Ø"/>
            </a:pPr>
            <a:r>
              <a:rPr lang="ro-RO" sz="1400" dirty="0">
                <a:solidFill>
                  <a:schemeClr val="tx2">
                    <a:lumMod val="75000"/>
                  </a:schemeClr>
                </a:solidFill>
                <a:latin typeface="Cambria" panose="02040503050406030204" pitchFamily="18" charset="0"/>
              </a:rPr>
              <a:t>cheltuielile au fost realizate cu respectarea legislaţiei europene şi naţionale aplicabile, în conformitate cu prevederile programului şi cu condiţiile de acordare a finanţării pentru proiectul în cauză;</a:t>
            </a:r>
          </a:p>
          <a:p>
            <a:pPr marL="342900" indent="-342900" algn="just">
              <a:spcBef>
                <a:spcPts val="0"/>
              </a:spcBef>
              <a:buFont typeface="Wingdings" panose="05000000000000000000" pitchFamily="2" charset="2"/>
              <a:buChar char="Ø"/>
            </a:pPr>
            <a:r>
              <a:rPr lang="ro-RO" sz="1400" dirty="0">
                <a:solidFill>
                  <a:schemeClr val="tx2">
                    <a:lumMod val="75000"/>
                  </a:schemeClr>
                </a:solidFill>
                <a:latin typeface="Cambria" panose="02040503050406030204" pitchFamily="18" charset="0"/>
              </a:rPr>
              <a:t>cheltuielile sunt </a:t>
            </a:r>
            <a:r>
              <a:rPr lang="ro-RO" sz="1400" u="sng" dirty="0">
                <a:solidFill>
                  <a:schemeClr val="tx2">
                    <a:lumMod val="75000"/>
                  </a:schemeClr>
                </a:solidFill>
                <a:latin typeface="Cambria" panose="02040503050406030204" pitchFamily="18" charset="0"/>
              </a:rPr>
              <a:t>rezonabile, justificate şi în conformitate cu principiile managementului financiar eficient</a:t>
            </a:r>
            <a:r>
              <a:rPr lang="ro-RO" sz="1400" dirty="0">
                <a:solidFill>
                  <a:schemeClr val="tx2">
                    <a:lumMod val="75000"/>
                  </a:schemeClr>
                </a:solidFill>
                <a:latin typeface="Cambria" panose="02040503050406030204" pitchFamily="18" charset="0"/>
              </a:rPr>
              <a:t>;</a:t>
            </a:r>
          </a:p>
          <a:p>
            <a:pPr marL="342900" indent="-342900" algn="just">
              <a:spcBef>
                <a:spcPts val="0"/>
              </a:spcBef>
              <a:buFont typeface="Wingdings" panose="05000000000000000000" pitchFamily="2" charset="2"/>
              <a:buChar char="Ø"/>
            </a:pPr>
            <a:r>
              <a:rPr lang="ro-RO" sz="1400" dirty="0">
                <a:solidFill>
                  <a:schemeClr val="tx2">
                    <a:lumMod val="75000"/>
                  </a:schemeClr>
                </a:solidFill>
                <a:latin typeface="Cambria" panose="02040503050406030204" pitchFamily="18" charset="0"/>
              </a:rPr>
              <a:t>cheltuielile sunt </a:t>
            </a:r>
            <a:r>
              <a:rPr lang="ro-RO" sz="1400" u="sng" dirty="0">
                <a:solidFill>
                  <a:schemeClr val="tx2">
                    <a:lumMod val="75000"/>
                  </a:schemeClr>
                </a:solidFill>
                <a:latin typeface="Cambria" panose="02040503050406030204" pitchFamily="18" charset="0"/>
              </a:rPr>
              <a:t>identificabile şi verificabile, înregistrate în contabilitatea partenerilor/ </a:t>
            </a:r>
            <a:r>
              <a:rPr lang="ro-RO" sz="1400" u="sng" dirty="0" err="1">
                <a:solidFill>
                  <a:schemeClr val="tx2">
                    <a:lumMod val="75000"/>
                  </a:schemeClr>
                </a:solidFill>
                <a:latin typeface="Cambria" panose="02040503050406030204" pitchFamily="18" charset="0"/>
              </a:rPr>
              <a:t>partenerilor</a:t>
            </a:r>
            <a:r>
              <a:rPr lang="ro-RO" sz="1400" u="sng" dirty="0">
                <a:solidFill>
                  <a:schemeClr val="tx2">
                    <a:lumMod val="75000"/>
                  </a:schemeClr>
                </a:solidFill>
                <a:latin typeface="Cambria" panose="02040503050406030204" pitchFamily="18" charset="0"/>
              </a:rPr>
              <a:t> lideri</a:t>
            </a:r>
            <a:r>
              <a:rPr lang="ro-RO" sz="1400" dirty="0">
                <a:solidFill>
                  <a:schemeClr val="tx2">
                    <a:lumMod val="75000"/>
                  </a:schemeClr>
                </a:solidFill>
                <a:latin typeface="Cambria" panose="02040503050406030204" pitchFamily="18" charset="0"/>
              </a:rPr>
              <a:t> în conformitate cu legislaţia naţională Cheltuielile trebuie să fie înregistrate separat, folosind conturi analitice distincte pentru operațiunile legate de realizarea proiectului;</a:t>
            </a:r>
            <a:r>
              <a:rPr lang="vi-VN" sz="1400" b="1" i="1" u="sng" dirty="0">
                <a:solidFill>
                  <a:schemeClr val="tx2">
                    <a:lumMod val="75000"/>
                  </a:schemeClr>
                </a:solidFill>
                <a:latin typeface="Cambria" panose="02040503050406030204" pitchFamily="18" charset="0"/>
              </a:rPr>
              <a:t>(Normele metodologice de aplicare a Ordonanţei Guvernului nr. 29/2015 privind gestionarea şi utilizarea fondurilor externe nerambursabile şi a cofinanţării publice naţionale, pentru obiectivul "Cooperare teritorială europeană", în perioada 2014-2020, din 17.03.2016, Articolul 13)</a:t>
            </a:r>
            <a:endParaRPr lang="ro-RO" sz="1400" b="1" i="1" u="sng" dirty="0">
              <a:solidFill>
                <a:schemeClr val="tx2">
                  <a:lumMod val="75000"/>
                </a:schemeClr>
              </a:solidFill>
              <a:latin typeface="Cambria" panose="02040503050406030204" pitchFamily="18" charset="0"/>
            </a:endParaRPr>
          </a:p>
        </p:txBody>
      </p:sp>
    </p:spTree>
    <p:extLst>
      <p:ext uri="{BB962C8B-B14F-4D97-AF65-F5344CB8AC3E}">
        <p14:creationId xmlns:p14="http://schemas.microsoft.com/office/powerpoint/2010/main" val="21126802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611560" y="1556792"/>
            <a:ext cx="8280920" cy="5040560"/>
          </a:xfrm>
        </p:spPr>
        <p:txBody>
          <a:bodyPr>
            <a:normAutofit fontScale="70000" lnSpcReduction="20000"/>
          </a:bodyPr>
          <a:lstStyle/>
          <a:p>
            <a:pPr marL="342900" indent="-342900" algn="l">
              <a:buFont typeface="Wingdings" panose="05000000000000000000" pitchFamily="2" charset="2"/>
              <a:buChar char="Ø"/>
            </a:pPr>
            <a:r>
              <a:rPr lang="vi-VN" sz="2200" dirty="0">
                <a:solidFill>
                  <a:schemeClr val="tx2">
                    <a:lumMod val="75000"/>
                  </a:schemeClr>
                </a:solidFill>
                <a:latin typeface="Cambria" panose="02040503050406030204" pitchFamily="18" charset="0"/>
              </a:rPr>
              <a:t>să fie efectuate şi plătite de către partenerul român, </a:t>
            </a:r>
            <a:r>
              <a:rPr lang="vi-VN" sz="2200" u="sng" dirty="0">
                <a:solidFill>
                  <a:schemeClr val="tx2">
                    <a:lumMod val="75000"/>
                  </a:schemeClr>
                </a:solidFill>
                <a:latin typeface="Cambria" panose="02040503050406030204" pitchFamily="18" charset="0"/>
              </a:rPr>
              <a:t>în perioada de eligibilitate a proiectului</a:t>
            </a:r>
            <a:r>
              <a:rPr lang="vi-VN" sz="2200" dirty="0">
                <a:solidFill>
                  <a:schemeClr val="tx2">
                    <a:lumMod val="75000"/>
                  </a:schemeClr>
                </a:solidFill>
                <a:latin typeface="Cambria" panose="02040503050406030204" pitchFamily="18" charset="0"/>
              </a:rPr>
              <a:t>, de la data de început până la data de încheiere a activităţilor proiectului aşa cum sunt definite în Aplicația finală a proiectului, cu excepţia:</a:t>
            </a:r>
          </a:p>
          <a:p>
            <a:pPr marL="800100" lvl="1" indent="-342900" algn="l">
              <a:buFont typeface="Arial" panose="020B0604020202020204" pitchFamily="34" charset="0"/>
              <a:buChar char="•"/>
            </a:pPr>
            <a:r>
              <a:rPr lang="vi-VN" sz="2200" dirty="0">
                <a:solidFill>
                  <a:schemeClr val="tx2">
                    <a:lumMod val="75000"/>
                  </a:schemeClr>
                </a:solidFill>
                <a:latin typeface="Cambria" panose="02040503050406030204" pitchFamily="18" charset="0"/>
              </a:rPr>
              <a:t>cheltuielilor legate de Raportul Final: se vor plăti în max. 60 de zile de la data de încheiere a </a:t>
            </a:r>
            <a:r>
              <a:rPr lang="vi-VN" sz="2200" b="1" u="sng" dirty="0">
                <a:solidFill>
                  <a:schemeClr val="tx2">
                    <a:lumMod val="75000"/>
                  </a:schemeClr>
                </a:solidFill>
                <a:latin typeface="Cambria" panose="02040503050406030204" pitchFamily="18" charset="0"/>
              </a:rPr>
              <a:t>activităților proiectului</a:t>
            </a:r>
            <a:r>
              <a:rPr lang="vi-VN" sz="2200" dirty="0">
                <a:solidFill>
                  <a:schemeClr val="tx2">
                    <a:lumMod val="75000"/>
                  </a:schemeClr>
                </a:solidFill>
                <a:latin typeface="Cambria" panose="02040503050406030204" pitchFamily="18" charset="0"/>
              </a:rPr>
              <a:t>. Livrarea bunurilor și serviciilor trebuie să fie anterioare datei de finalizare a proiectului;</a:t>
            </a:r>
          </a:p>
          <a:p>
            <a:pPr marL="800100" lvl="1" indent="-342900" algn="l">
              <a:buFont typeface="Arial" panose="020B0604020202020204" pitchFamily="34" charset="0"/>
              <a:buChar char="•"/>
            </a:pPr>
            <a:r>
              <a:rPr lang="vi-VN" sz="2200" dirty="0">
                <a:solidFill>
                  <a:schemeClr val="tx2">
                    <a:lumMod val="75000"/>
                  </a:schemeClr>
                </a:solidFill>
                <a:latin typeface="Cambria" panose="02040503050406030204" pitchFamily="18" charset="0"/>
              </a:rPr>
              <a:t>cheltuielile declarate în ultima perioadă de raportare și efectuate înainte de data încheierii proiectului se plătesc în termen de 60 de zile de la data încheierii proiectului; termenul limită de plată va fi prevăzut în mod explicit în contractul de finanțare</a:t>
            </a:r>
          </a:p>
          <a:p>
            <a:pPr marL="342900" indent="-342900" algn="l">
              <a:buFont typeface="Wingdings" panose="05000000000000000000" pitchFamily="2" charset="2"/>
              <a:buChar char="Ø"/>
            </a:pPr>
            <a:r>
              <a:rPr lang="vi-VN" sz="2200" dirty="0">
                <a:solidFill>
                  <a:schemeClr val="tx2">
                    <a:lumMod val="75000"/>
                  </a:schemeClr>
                </a:solidFill>
                <a:latin typeface="Cambria" panose="02040503050406030204" pitchFamily="18" charset="0"/>
              </a:rPr>
              <a:t>să fie efectuate în </a:t>
            </a:r>
            <a:r>
              <a:rPr lang="vi-VN" sz="2200" b="1" u="sng" dirty="0">
                <a:solidFill>
                  <a:schemeClr val="tx2">
                    <a:lumMod val="75000"/>
                  </a:schemeClr>
                </a:solidFill>
                <a:latin typeface="Cambria" panose="02040503050406030204" pitchFamily="18" charset="0"/>
              </a:rPr>
              <a:t>aria eligibilă a Programului</a:t>
            </a:r>
            <a:r>
              <a:rPr lang="vi-VN" sz="2200" dirty="0">
                <a:solidFill>
                  <a:schemeClr val="tx2">
                    <a:lumMod val="75000"/>
                  </a:schemeClr>
                </a:solidFill>
                <a:latin typeface="Cambria" panose="02040503050406030204" pitchFamily="18" charset="0"/>
              </a:rPr>
              <a:t>;</a:t>
            </a:r>
          </a:p>
          <a:p>
            <a:pPr marL="342900" indent="-342900" algn="l">
              <a:buFont typeface="Wingdings" panose="05000000000000000000" pitchFamily="2" charset="2"/>
              <a:buChar char="Ø"/>
            </a:pPr>
            <a:r>
              <a:rPr lang="vi-VN" sz="2200" dirty="0">
                <a:solidFill>
                  <a:schemeClr val="tx2">
                    <a:lumMod val="75000"/>
                  </a:schemeClr>
                </a:solidFill>
                <a:latin typeface="Cambria" panose="02040503050406030204" pitchFamily="18" charset="0"/>
              </a:rPr>
              <a:t>atribuirea </a:t>
            </a:r>
            <a:r>
              <a:rPr lang="vi-VN" sz="2200" b="1" u="sng" dirty="0">
                <a:solidFill>
                  <a:schemeClr val="tx2">
                    <a:lumMod val="75000"/>
                  </a:schemeClr>
                </a:solidFill>
                <a:latin typeface="Cambria" panose="02040503050406030204" pitchFamily="18" charset="0"/>
              </a:rPr>
              <a:t>contractelor de achiziţii</a:t>
            </a:r>
            <a:r>
              <a:rPr lang="vi-VN" sz="2200" dirty="0">
                <a:solidFill>
                  <a:schemeClr val="tx2">
                    <a:lumMod val="75000"/>
                  </a:schemeClr>
                </a:solidFill>
                <a:latin typeface="Cambria" panose="02040503050406030204" pitchFamily="18" charset="0"/>
              </a:rPr>
              <a:t> să se realizeze în conformitate cu prevederile </a:t>
            </a:r>
            <a:r>
              <a:rPr lang="vi-VN" sz="2200" b="1" u="sng" dirty="0">
                <a:solidFill>
                  <a:schemeClr val="tx2">
                    <a:lumMod val="75000"/>
                  </a:schemeClr>
                </a:solidFill>
                <a:latin typeface="Cambria" panose="02040503050406030204" pitchFamily="18" charset="0"/>
              </a:rPr>
              <a:t>Legislației naționale in vigoare</a:t>
            </a:r>
            <a:r>
              <a:rPr lang="vi-VN" sz="2200" dirty="0">
                <a:solidFill>
                  <a:schemeClr val="tx2">
                    <a:lumMod val="75000"/>
                  </a:schemeClr>
                </a:solidFill>
                <a:latin typeface="Cambria" panose="02040503050406030204" pitchFamily="18" charset="0"/>
              </a:rPr>
              <a:t>;</a:t>
            </a:r>
          </a:p>
          <a:p>
            <a:pPr marL="342900" indent="-342900" algn="l">
              <a:buFont typeface="Wingdings" panose="05000000000000000000" pitchFamily="2" charset="2"/>
              <a:buChar char="Ø"/>
            </a:pPr>
            <a:r>
              <a:rPr lang="vi-VN" sz="2200" b="1" dirty="0">
                <a:solidFill>
                  <a:schemeClr val="tx2">
                    <a:lumMod val="75000"/>
                  </a:schemeClr>
                </a:solidFill>
                <a:latin typeface="Cambria" panose="02040503050406030204" pitchFamily="18" charset="0"/>
              </a:rPr>
              <a:t>Vor fi aplicate proceduri specifice Programului Transnațional “Dunărea” pentru achiziții cuprinse între valoarea de 5000 EUR (fără TVA) si pragurile din legislația națională – dacă legislația națională nu prevede reguli mai stricte. (reguli detaliate in secțiunea 3.3.4 Procurement procedures din Implementation Manualul – vor fi cerute cel puțin 3 oferte);</a:t>
            </a:r>
          </a:p>
          <a:p>
            <a:pPr marL="342900" indent="-342900" algn="l">
              <a:buFont typeface="Wingdings" panose="05000000000000000000" pitchFamily="2" charset="2"/>
              <a:buChar char="Ø"/>
            </a:pPr>
            <a:r>
              <a:rPr lang="vi-VN" sz="2200" dirty="0">
                <a:solidFill>
                  <a:schemeClr val="tx2">
                    <a:lumMod val="75000"/>
                  </a:schemeClr>
                </a:solidFill>
                <a:latin typeface="Cambria" panose="02040503050406030204" pitchFamily="18" charset="0"/>
              </a:rPr>
              <a:t>să respecte </a:t>
            </a:r>
            <a:r>
              <a:rPr lang="vi-VN" sz="2200" b="1" u="sng" dirty="0">
                <a:solidFill>
                  <a:schemeClr val="tx2">
                    <a:lumMod val="75000"/>
                  </a:schemeClr>
                </a:solidFill>
                <a:latin typeface="Cambria" panose="02040503050406030204" pitchFamily="18" charset="0"/>
              </a:rPr>
              <a:t>regulile de informare şi publicitate</a:t>
            </a:r>
            <a:r>
              <a:rPr lang="vi-VN" sz="2200" dirty="0">
                <a:solidFill>
                  <a:schemeClr val="tx2">
                    <a:lumMod val="75000"/>
                  </a:schemeClr>
                </a:solidFill>
                <a:latin typeface="Cambria" panose="02040503050406030204" pitchFamily="18" charset="0"/>
              </a:rPr>
              <a:t> stabilite la nivelul Programului - Ghidul de Identitate Vizuală </a:t>
            </a:r>
            <a:r>
              <a:rPr lang="vi-VN" sz="2200" dirty="0">
                <a:solidFill>
                  <a:schemeClr val="tx2">
                    <a:lumMod val="75000"/>
                  </a:schemeClr>
                </a:solidFill>
                <a:latin typeface="Cambria" panose="02040503050406030204" pitchFamily="18" charset="0"/>
                <a:hlinkClick r:id="rId3"/>
              </a:rPr>
              <a:t>www.interreg-danube.eu/uploads/media/default/0001/02/d548b4a64b9626913236e504033cb0c0b8413a57.pdf</a:t>
            </a:r>
            <a:r>
              <a:rPr lang="en-US" sz="2200" dirty="0">
                <a:solidFill>
                  <a:schemeClr val="tx2">
                    <a:lumMod val="75000"/>
                  </a:schemeClr>
                </a:solidFill>
                <a:latin typeface="Cambria" panose="02040503050406030204" pitchFamily="18" charset="0"/>
              </a:rPr>
              <a:t> </a:t>
            </a:r>
            <a:r>
              <a:rPr lang="vi-VN" sz="2200" dirty="0">
                <a:solidFill>
                  <a:schemeClr val="tx2">
                    <a:lumMod val="75000"/>
                  </a:schemeClr>
                </a:solidFill>
                <a:latin typeface="Cambria" panose="02040503050406030204" pitchFamily="18" charset="0"/>
              </a:rPr>
              <a:t>  </a:t>
            </a:r>
          </a:p>
          <a:p>
            <a:pPr marL="342900" indent="-342900" algn="l">
              <a:buFont typeface="Wingdings" panose="05000000000000000000" pitchFamily="2" charset="2"/>
              <a:buChar char="Ø"/>
            </a:pPr>
            <a:r>
              <a:rPr lang="vi-VN" sz="2200" dirty="0">
                <a:solidFill>
                  <a:schemeClr val="tx2">
                    <a:lumMod val="75000"/>
                  </a:schemeClr>
                </a:solidFill>
                <a:latin typeface="Cambria" panose="02040503050406030204" pitchFamily="18" charset="0"/>
              </a:rPr>
              <a:t>să respecte legislaţia europeană şi naţională în ceea ce priveşte:</a:t>
            </a:r>
          </a:p>
          <a:p>
            <a:pPr marL="800100" lvl="1" indent="-342900" algn="l">
              <a:buFont typeface="Arial" panose="020B0604020202020204" pitchFamily="34" charset="0"/>
              <a:buChar char="•"/>
            </a:pPr>
            <a:r>
              <a:rPr lang="vi-VN" sz="2200" b="1" dirty="0">
                <a:solidFill>
                  <a:schemeClr val="tx2">
                    <a:lumMod val="75000"/>
                  </a:schemeClr>
                </a:solidFill>
                <a:latin typeface="Cambria" panose="02040503050406030204" pitchFamily="18" charset="0"/>
              </a:rPr>
              <a:t>dezvoltarea durabilă şi protecţia mediului;</a:t>
            </a:r>
          </a:p>
          <a:p>
            <a:pPr marL="800100" lvl="1" indent="-342900" algn="l">
              <a:buFont typeface="Arial" panose="020B0604020202020204" pitchFamily="34" charset="0"/>
              <a:buChar char="•"/>
            </a:pPr>
            <a:r>
              <a:rPr lang="vi-VN" sz="2200" b="1" dirty="0">
                <a:solidFill>
                  <a:schemeClr val="tx2">
                    <a:lumMod val="75000"/>
                  </a:schemeClr>
                </a:solidFill>
                <a:latin typeface="Cambria" panose="02040503050406030204" pitchFamily="18" charset="0"/>
              </a:rPr>
              <a:t>egalitatea de şanse şi de gen;</a:t>
            </a:r>
          </a:p>
          <a:p>
            <a:pPr marL="800100" lvl="1" indent="-342900" algn="l">
              <a:buFont typeface="Arial" panose="020B0604020202020204" pitchFamily="34" charset="0"/>
              <a:buChar char="•"/>
            </a:pPr>
            <a:r>
              <a:rPr lang="vi-VN" sz="2200" b="1" dirty="0">
                <a:solidFill>
                  <a:schemeClr val="tx2">
                    <a:lumMod val="75000"/>
                  </a:schemeClr>
                </a:solidFill>
                <a:latin typeface="Cambria" panose="02040503050406030204" pitchFamily="18" charset="0"/>
              </a:rPr>
              <a:t>ajutorul de stat.</a:t>
            </a:r>
          </a:p>
        </p:txBody>
      </p:sp>
      <p:sp>
        <p:nvSpPr>
          <p:cNvPr id="4" name="Cím 1"/>
          <p:cNvSpPr txBox="1">
            <a:spLocks/>
          </p:cNvSpPr>
          <p:nvPr/>
        </p:nvSpPr>
        <p:spPr>
          <a:xfrm>
            <a:off x="3448608" y="692696"/>
            <a:ext cx="5011824" cy="576064"/>
          </a:xfrm>
          <a:prstGeom prst="rect">
            <a:avLst/>
          </a:prstGeom>
        </p:spPr>
        <p:txBody>
          <a:bodyPr vert="horz" lIns="91440" tIns="45720" rIns="91440" bIns="45720" rtlCol="0" anchor="t">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o-RO" sz="3200" dirty="0">
                <a:solidFill>
                  <a:schemeClr val="accent1">
                    <a:lumMod val="75000"/>
                  </a:schemeClr>
                </a:solidFill>
                <a:latin typeface="Cambria" panose="02040503050406030204" pitchFamily="18" charset="0"/>
              </a:rPr>
              <a:t>Eligibilitatea cheltuielilor</a:t>
            </a:r>
            <a:endParaRPr lang="ro-RO" sz="3000" dirty="0">
              <a:solidFill>
                <a:srgbClr val="4F81BD">
                  <a:lumMod val="75000"/>
                </a:srgbClr>
              </a:solidFill>
              <a:latin typeface="Cambria" panose="02040503050406030204" pitchFamily="18" charset="0"/>
            </a:endParaRPr>
          </a:p>
        </p:txBody>
      </p:sp>
    </p:spTree>
    <p:extLst>
      <p:ext uri="{BB962C8B-B14F-4D97-AF65-F5344CB8AC3E}">
        <p14:creationId xmlns:p14="http://schemas.microsoft.com/office/powerpoint/2010/main" val="39118299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611560" y="1772816"/>
            <a:ext cx="8136904" cy="4824536"/>
          </a:xfrm>
        </p:spPr>
        <p:txBody>
          <a:bodyPr>
            <a:normAutofit fontScale="77500" lnSpcReduction="20000"/>
          </a:bodyPr>
          <a:lstStyle/>
          <a:p>
            <a:pPr algn="l"/>
            <a:r>
              <a:rPr lang="vi-VN" sz="3400" dirty="0">
                <a:solidFill>
                  <a:schemeClr val="accent1">
                    <a:lumMod val="75000"/>
                  </a:schemeClr>
                </a:solidFill>
                <a:latin typeface="Cambria" panose="02040503050406030204" pitchFamily="18" charset="0"/>
              </a:rPr>
              <a:t>Următoarele cheltuieli sunt neeligibile conform documentelor programului:</a:t>
            </a:r>
          </a:p>
          <a:p>
            <a:pPr algn="l"/>
            <a:endParaRPr lang="vi-VN" sz="2600" dirty="0">
              <a:solidFill>
                <a:srgbClr val="4F81BD"/>
              </a:solidFill>
              <a:latin typeface="Cambria" panose="02040503050406030204" pitchFamily="18" charset="0"/>
            </a:endParaRPr>
          </a:p>
          <a:p>
            <a:pPr marL="342900" indent="-342900" algn="l">
              <a:buFont typeface="Wingdings" panose="05000000000000000000" pitchFamily="2" charset="2"/>
              <a:buChar char="Ø"/>
            </a:pPr>
            <a:r>
              <a:rPr lang="vi-VN" sz="2300" dirty="0">
                <a:solidFill>
                  <a:schemeClr val="tx2">
                    <a:lumMod val="75000"/>
                  </a:schemeClr>
                </a:solidFill>
                <a:latin typeface="Cambria" panose="02040503050406030204" pitchFamily="18" charset="0"/>
              </a:rPr>
              <a:t>Amenzile, penalizările financiare și cheltuielile judiciare și cu litigiile;</a:t>
            </a:r>
          </a:p>
          <a:p>
            <a:pPr marL="342900" indent="-342900" algn="l">
              <a:buFont typeface="Wingdings" panose="05000000000000000000" pitchFamily="2" charset="2"/>
              <a:buChar char="Ø"/>
            </a:pPr>
            <a:r>
              <a:rPr lang="vi-VN" sz="2300" dirty="0">
                <a:solidFill>
                  <a:schemeClr val="tx2">
                    <a:lumMod val="75000"/>
                  </a:schemeClr>
                </a:solidFill>
                <a:latin typeface="Cambria" panose="02040503050406030204" pitchFamily="18" charset="0"/>
              </a:rPr>
              <a:t>Costurile de cadouri, cu excepția celor care nu depășesc 50 EUR</a:t>
            </a:r>
            <a:r>
              <a:rPr lang="ro-RO" sz="2300" dirty="0">
                <a:solidFill>
                  <a:schemeClr val="tx2">
                    <a:lumMod val="75000"/>
                  </a:schemeClr>
                </a:solidFill>
                <a:latin typeface="Cambria" panose="02040503050406030204" pitchFamily="18" charset="0"/>
              </a:rPr>
              <a:t>/</a:t>
            </a:r>
            <a:r>
              <a:rPr lang="vi-VN" sz="2300" dirty="0">
                <a:solidFill>
                  <a:schemeClr val="tx2">
                    <a:lumMod val="75000"/>
                  </a:schemeClr>
                </a:solidFill>
                <a:latin typeface="Cambria" panose="02040503050406030204" pitchFamily="18" charset="0"/>
              </a:rPr>
              <a:t>cadou atunci când sunt legate de promovare, comunicare, publicitate sau informații;</a:t>
            </a:r>
          </a:p>
          <a:p>
            <a:pPr marL="342900" indent="-342900" algn="l">
              <a:buFont typeface="Wingdings" panose="05000000000000000000" pitchFamily="2" charset="2"/>
              <a:buChar char="Ø"/>
            </a:pPr>
            <a:r>
              <a:rPr lang="vi-VN" sz="2300" dirty="0">
                <a:solidFill>
                  <a:schemeClr val="tx2">
                    <a:lumMod val="75000"/>
                  </a:schemeClr>
                </a:solidFill>
                <a:latin typeface="Cambria" panose="02040503050406030204" pitchFamily="18" charset="0"/>
              </a:rPr>
              <a:t>Costurile legate de fluctuația cursului de schimb valutar;</a:t>
            </a:r>
          </a:p>
          <a:p>
            <a:pPr marL="342900" indent="-342900" algn="l">
              <a:buFont typeface="Wingdings" panose="05000000000000000000" pitchFamily="2" charset="2"/>
              <a:buChar char="Ø"/>
            </a:pPr>
            <a:r>
              <a:rPr lang="vi-VN" sz="2300" dirty="0">
                <a:solidFill>
                  <a:schemeClr val="tx2">
                    <a:lumMod val="75000"/>
                  </a:schemeClr>
                </a:solidFill>
                <a:latin typeface="Cambria" panose="02040503050406030204" pitchFamily="18" charset="0"/>
              </a:rPr>
              <a:t>Dobânzile plătite la creditele debitoare;</a:t>
            </a:r>
          </a:p>
          <a:p>
            <a:pPr marL="342900" indent="-342900" algn="l">
              <a:buFont typeface="Wingdings" panose="05000000000000000000" pitchFamily="2" charset="2"/>
              <a:buChar char="Ø"/>
            </a:pPr>
            <a:r>
              <a:rPr lang="vi-VN" sz="2300" dirty="0">
                <a:solidFill>
                  <a:schemeClr val="tx2">
                    <a:lumMod val="75000"/>
                  </a:schemeClr>
                </a:solidFill>
                <a:latin typeface="Cambria" panose="02040503050406030204" pitchFamily="18" charset="0"/>
              </a:rPr>
              <a:t>Costurile pentru achiziționarea de terenuri și clădiri existente;</a:t>
            </a:r>
          </a:p>
          <a:p>
            <a:pPr marL="342900" indent="-342900" algn="l">
              <a:buFont typeface="Wingdings" panose="05000000000000000000" pitchFamily="2" charset="2"/>
              <a:buChar char="Ø"/>
            </a:pPr>
            <a:r>
              <a:rPr lang="vi-VN" sz="2300" dirty="0">
                <a:solidFill>
                  <a:schemeClr val="tx2">
                    <a:lumMod val="75000"/>
                  </a:schemeClr>
                </a:solidFill>
                <a:latin typeface="Cambria" panose="02040503050406030204" pitchFamily="18" charset="0"/>
              </a:rPr>
              <a:t>Taxa pe valoarea adăugată, cu excepția cazului în care nu este recuperabilă în temeiul legislației naționale privind TVA;</a:t>
            </a:r>
          </a:p>
          <a:p>
            <a:pPr marL="342900" indent="-342900" algn="l">
              <a:buFont typeface="Wingdings" panose="05000000000000000000" pitchFamily="2" charset="2"/>
              <a:buChar char="Ø"/>
            </a:pPr>
            <a:r>
              <a:rPr lang="vi-VN" sz="2300" dirty="0">
                <a:solidFill>
                  <a:schemeClr val="tx2">
                    <a:lumMod val="75000"/>
                  </a:schemeClr>
                </a:solidFill>
                <a:latin typeface="Cambria" panose="02040503050406030204" pitchFamily="18" charset="0"/>
              </a:rPr>
              <a:t>Contribuțiile în natură, astfel cum sunt definite la articolul 69 alineatul (1) din Regulamentul (UE) nr 1303/2013;</a:t>
            </a:r>
          </a:p>
          <a:p>
            <a:pPr marL="342900" indent="-342900" algn="l">
              <a:buFont typeface="Wingdings" panose="05000000000000000000" pitchFamily="2" charset="2"/>
              <a:buChar char="Ø"/>
            </a:pPr>
            <a:r>
              <a:rPr lang="vi-VN" sz="2300" dirty="0">
                <a:solidFill>
                  <a:schemeClr val="tx2">
                    <a:lumMod val="75000"/>
                  </a:schemeClr>
                </a:solidFill>
                <a:latin typeface="Cambria" panose="02040503050406030204" pitchFamily="18" charset="0"/>
              </a:rPr>
              <a:t>Cheltuielile proiectului împărțite între parteneri (ex: împărțirea “costurilor comune”);</a:t>
            </a:r>
          </a:p>
          <a:p>
            <a:pPr marL="342900" indent="-342900" algn="l">
              <a:buFont typeface="Wingdings" panose="05000000000000000000" pitchFamily="2" charset="2"/>
              <a:buChar char="Ø"/>
            </a:pPr>
            <a:r>
              <a:rPr lang="vi-VN" sz="2300" dirty="0">
                <a:solidFill>
                  <a:schemeClr val="tx2">
                    <a:lumMod val="75000"/>
                  </a:schemeClr>
                </a:solidFill>
                <a:latin typeface="Cambria" panose="02040503050406030204" pitchFamily="18" charset="0"/>
              </a:rPr>
              <a:t>Costurile pentru achiziționarea de echipament second hand.</a:t>
            </a:r>
          </a:p>
        </p:txBody>
      </p:sp>
      <p:sp>
        <p:nvSpPr>
          <p:cNvPr id="4" name="Cím 1"/>
          <p:cNvSpPr txBox="1">
            <a:spLocks/>
          </p:cNvSpPr>
          <p:nvPr/>
        </p:nvSpPr>
        <p:spPr>
          <a:xfrm>
            <a:off x="3448608" y="692696"/>
            <a:ext cx="5011824" cy="576064"/>
          </a:xfrm>
          <a:prstGeom prst="rect">
            <a:avLst/>
          </a:prstGeom>
        </p:spPr>
        <p:txBody>
          <a:bodyPr vert="horz" lIns="91440" tIns="45720" rIns="91440" bIns="45720" rtlCol="0" anchor="t">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o-RO" sz="3200" dirty="0">
                <a:solidFill>
                  <a:schemeClr val="accent1">
                    <a:lumMod val="75000"/>
                  </a:schemeClr>
                </a:solidFill>
                <a:latin typeface="Cambria" panose="02040503050406030204" pitchFamily="18" charset="0"/>
              </a:rPr>
              <a:t>Eligibilitatea cheltuielilor</a:t>
            </a:r>
            <a:endParaRPr lang="ro-RO" sz="3000" dirty="0">
              <a:solidFill>
                <a:srgbClr val="4F81BD">
                  <a:lumMod val="75000"/>
                </a:srgbClr>
              </a:solidFill>
              <a:latin typeface="Cambria" panose="02040503050406030204" pitchFamily="18" charset="0"/>
            </a:endParaRPr>
          </a:p>
        </p:txBody>
      </p:sp>
    </p:spTree>
    <p:extLst>
      <p:ext uri="{BB962C8B-B14F-4D97-AF65-F5344CB8AC3E}">
        <p14:creationId xmlns:p14="http://schemas.microsoft.com/office/powerpoint/2010/main" val="11035115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vi-VN" sz="3000" dirty="0">
                <a:solidFill>
                  <a:srgbClr val="4F81BD">
                    <a:lumMod val="75000"/>
                  </a:srgbClr>
                </a:solidFill>
                <a:latin typeface="Cambria" panose="02040503050406030204" pitchFamily="18" charset="0"/>
              </a:rPr>
              <a:t>Cheltuieli de pregătire</a:t>
            </a:r>
          </a:p>
        </p:txBody>
      </p:sp>
      <p:sp>
        <p:nvSpPr>
          <p:cNvPr id="7" name="Alcím 2"/>
          <p:cNvSpPr>
            <a:spLocks noGrp="1"/>
          </p:cNvSpPr>
          <p:nvPr>
            <p:ph type="subTitle" idx="1"/>
          </p:nvPr>
        </p:nvSpPr>
        <p:spPr>
          <a:xfrm>
            <a:off x="611560" y="1772816"/>
            <a:ext cx="7992888" cy="4824536"/>
          </a:xfrm>
        </p:spPr>
        <p:txBody>
          <a:bodyPr>
            <a:normAutofit fontScale="77500" lnSpcReduction="20000"/>
          </a:bodyPr>
          <a:lstStyle/>
          <a:p>
            <a:pPr algn="just"/>
            <a:r>
              <a:rPr lang="ro-RO" sz="2200" dirty="0">
                <a:solidFill>
                  <a:schemeClr val="tx2">
                    <a:lumMod val="75000"/>
                  </a:schemeClr>
                </a:solidFill>
                <a:latin typeface="Cambria" panose="02040503050406030204" pitchFamily="18" charset="0"/>
              </a:rPr>
              <a:t>Pentru prima perioada de raportare (1 ianuarie – 30 iunie 2017) Lead Partnerii vor pregăti 2 raportări după cum urmează:</a:t>
            </a:r>
          </a:p>
          <a:p>
            <a:pPr marL="342900" indent="-342900" algn="just">
              <a:buFont typeface="Arial" panose="020B0604020202020204" pitchFamily="34" charset="0"/>
              <a:buChar char="•"/>
            </a:pPr>
            <a:r>
              <a:rPr lang="ro-RO" sz="2200" dirty="0">
                <a:solidFill>
                  <a:schemeClr val="tx2">
                    <a:lumMod val="75000"/>
                  </a:schemeClr>
                </a:solidFill>
                <a:latin typeface="Cambria" panose="02040503050406030204" pitchFamily="18" charset="0"/>
              </a:rPr>
              <a:t>1 raportare care va cuprinde doar suma forfetara (17.500 euro) a cheltuielilor de pregătire,</a:t>
            </a:r>
          </a:p>
          <a:p>
            <a:pPr marL="342900" indent="-342900" algn="just">
              <a:buFont typeface="Arial" panose="020B0604020202020204" pitchFamily="34" charset="0"/>
              <a:buChar char="•"/>
            </a:pPr>
            <a:r>
              <a:rPr lang="ro-RO" sz="2200" dirty="0">
                <a:solidFill>
                  <a:schemeClr val="tx2">
                    <a:lumMod val="75000"/>
                  </a:schemeClr>
                </a:solidFill>
                <a:latin typeface="Cambria" panose="02040503050406030204" pitchFamily="18" charset="0"/>
              </a:rPr>
              <a:t>1 raportare care va cuprinde cheltuielile efectiv realizate din prima perioada de raportare;</a:t>
            </a:r>
          </a:p>
          <a:p>
            <a:pPr marL="342900" indent="-342900" algn="just">
              <a:buFont typeface="Arial" panose="020B0604020202020204" pitchFamily="34" charset="0"/>
              <a:buChar char="•"/>
            </a:pPr>
            <a:r>
              <a:rPr lang="ro-RO" sz="2200" dirty="0">
                <a:solidFill>
                  <a:schemeClr val="tx2">
                    <a:lumMod val="75000"/>
                  </a:schemeClr>
                </a:solidFill>
                <a:latin typeface="Cambria" panose="02040503050406030204" pitchFamily="18" charset="0"/>
              </a:rPr>
              <a:t>Aceste raportări vor fi completate si transmise prin intermediul sistemului electronic  </a:t>
            </a:r>
            <a:r>
              <a:rPr lang="ro-RO" sz="2200" dirty="0" err="1">
                <a:solidFill>
                  <a:schemeClr val="tx2">
                    <a:lumMod val="75000"/>
                  </a:schemeClr>
                </a:solidFill>
                <a:latin typeface="Cambria" panose="02040503050406030204" pitchFamily="18" charset="0"/>
              </a:rPr>
              <a:t>eMS</a:t>
            </a:r>
            <a:r>
              <a:rPr lang="ro-RO" sz="2200" dirty="0">
                <a:solidFill>
                  <a:schemeClr val="tx2">
                    <a:lumMod val="75000"/>
                  </a:schemeClr>
                </a:solidFill>
                <a:latin typeface="Cambria" panose="02040503050406030204" pitchFamily="18" charset="0"/>
              </a:rPr>
              <a:t>;</a:t>
            </a:r>
          </a:p>
          <a:p>
            <a:pPr algn="just"/>
            <a:endParaRPr lang="ro-RO" sz="2200" dirty="0">
              <a:solidFill>
                <a:schemeClr val="tx2">
                  <a:lumMod val="75000"/>
                </a:schemeClr>
              </a:solidFill>
              <a:latin typeface="Cambria" panose="02040503050406030204" pitchFamily="18" charset="0"/>
            </a:endParaRPr>
          </a:p>
          <a:p>
            <a:pPr algn="just"/>
            <a:r>
              <a:rPr lang="ro-RO" sz="2200" dirty="0">
                <a:solidFill>
                  <a:schemeClr val="tx2">
                    <a:lumMod val="75000"/>
                  </a:schemeClr>
                </a:solidFill>
                <a:latin typeface="Cambria" panose="02040503050406030204" pitchFamily="18" charset="0"/>
              </a:rPr>
              <a:t>Conform „Manualului de implementare a Programului  Transnațional Dunărea” cheltuielile de pregătire au fost stabilite sub forma unei </a:t>
            </a:r>
            <a:r>
              <a:rPr lang="ro-RO" sz="2200" b="1" dirty="0">
                <a:solidFill>
                  <a:schemeClr val="tx2">
                    <a:lumMod val="75000"/>
                  </a:schemeClr>
                </a:solidFill>
                <a:latin typeface="Cambria" panose="02040503050406030204" pitchFamily="18" charset="0"/>
              </a:rPr>
              <a:t>sume forfetare în valoare de 17,500 EURO</a:t>
            </a:r>
            <a:r>
              <a:rPr lang="ro-RO" sz="2200" dirty="0">
                <a:solidFill>
                  <a:schemeClr val="tx2">
                    <a:lumMod val="75000"/>
                  </a:schemeClr>
                </a:solidFill>
                <a:latin typeface="Cambria" panose="02040503050406030204" pitchFamily="18" charset="0"/>
              </a:rPr>
              <a:t>. Această sumă reprezintă bugetul total pentru costurile de pregătire și </a:t>
            </a:r>
            <a:r>
              <a:rPr lang="ro-RO" sz="2200" b="1" dirty="0">
                <a:solidFill>
                  <a:schemeClr val="tx2">
                    <a:lumMod val="75000"/>
                  </a:schemeClr>
                </a:solidFill>
                <a:latin typeface="Cambria" panose="02040503050406030204" pitchFamily="18" charset="0"/>
              </a:rPr>
              <a:t>partea contribuției FEDR din această sumă (care este de 85%, în conformitate cu regulile programului) va fi rambursată Partenerului Lider.</a:t>
            </a:r>
          </a:p>
          <a:p>
            <a:pPr algn="just"/>
            <a:endParaRPr lang="ro-RO" sz="2200" dirty="0">
              <a:solidFill>
                <a:schemeClr val="tx2">
                  <a:lumMod val="75000"/>
                </a:schemeClr>
              </a:solidFill>
              <a:latin typeface="Cambria" panose="02040503050406030204" pitchFamily="18" charset="0"/>
            </a:endParaRPr>
          </a:p>
          <a:p>
            <a:pPr algn="just"/>
            <a:r>
              <a:rPr lang="ro-RO" sz="2200" u="sng" dirty="0">
                <a:solidFill>
                  <a:schemeClr val="tx2">
                    <a:lumMod val="75000"/>
                  </a:schemeClr>
                </a:solidFill>
                <a:latin typeface="Cambria" panose="02040503050406030204" pitchFamily="18" charset="0"/>
              </a:rPr>
              <a:t>Nu sunt necesare documente justificative pentru raportarea costurilor de pregătire.</a:t>
            </a:r>
          </a:p>
          <a:p>
            <a:pPr algn="just"/>
            <a:endParaRPr lang="ro-RO" sz="2200" u="sng" dirty="0">
              <a:solidFill>
                <a:schemeClr val="tx2">
                  <a:lumMod val="75000"/>
                </a:schemeClr>
              </a:solidFill>
              <a:latin typeface="Cambria" panose="02040503050406030204" pitchFamily="18" charset="0"/>
            </a:endParaRPr>
          </a:p>
          <a:p>
            <a:pPr algn="just"/>
            <a:r>
              <a:rPr lang="ro-RO" sz="2200" u="sng" dirty="0">
                <a:solidFill>
                  <a:schemeClr val="tx2">
                    <a:lumMod val="75000"/>
                  </a:schemeClr>
                </a:solidFill>
                <a:latin typeface="Cambria" panose="02040503050406030204" pitchFamily="18" charset="0"/>
              </a:rPr>
              <a:t>În cazul în care s-a primit suport PAC (</a:t>
            </a:r>
            <a:r>
              <a:rPr lang="ro-RO" sz="2200" u="sng" dirty="0" err="1">
                <a:solidFill>
                  <a:schemeClr val="tx2">
                    <a:lumMod val="75000"/>
                  </a:schemeClr>
                </a:solidFill>
                <a:latin typeface="Cambria" panose="02040503050406030204" pitchFamily="18" charset="0"/>
              </a:rPr>
              <a:t>Priority</a:t>
            </a:r>
            <a:r>
              <a:rPr lang="ro-RO" sz="2200" u="sng" dirty="0">
                <a:solidFill>
                  <a:schemeClr val="tx2">
                    <a:lumMod val="75000"/>
                  </a:schemeClr>
                </a:solidFill>
                <a:latin typeface="Cambria" panose="02040503050406030204" pitchFamily="18" charset="0"/>
              </a:rPr>
              <a:t> </a:t>
            </a:r>
            <a:r>
              <a:rPr lang="ro-RO" sz="2200" u="sng" dirty="0" err="1">
                <a:solidFill>
                  <a:schemeClr val="tx2">
                    <a:lumMod val="75000"/>
                  </a:schemeClr>
                </a:solidFill>
                <a:latin typeface="Cambria" panose="02040503050406030204" pitchFamily="18" charset="0"/>
              </a:rPr>
              <a:t>Area</a:t>
            </a:r>
            <a:r>
              <a:rPr lang="ro-RO" sz="2200" u="sng" dirty="0">
                <a:solidFill>
                  <a:schemeClr val="tx2">
                    <a:lumMod val="75000"/>
                  </a:schemeClr>
                </a:solidFill>
                <a:latin typeface="Cambria" panose="02040503050406030204" pitchFamily="18" charset="0"/>
              </a:rPr>
              <a:t> </a:t>
            </a:r>
            <a:r>
              <a:rPr lang="ro-RO" sz="2200" u="sng" dirty="0" err="1">
                <a:solidFill>
                  <a:schemeClr val="tx2">
                    <a:lumMod val="75000"/>
                  </a:schemeClr>
                </a:solidFill>
                <a:latin typeface="Cambria" panose="02040503050406030204" pitchFamily="18" charset="0"/>
              </a:rPr>
              <a:t>Coordinator</a:t>
            </a:r>
            <a:r>
              <a:rPr lang="ro-RO" sz="2200" u="sng" dirty="0">
                <a:solidFill>
                  <a:schemeClr val="tx2">
                    <a:lumMod val="75000"/>
                  </a:schemeClr>
                </a:solidFill>
                <a:latin typeface="Cambria" panose="02040503050406030204" pitchFamily="18" charset="0"/>
              </a:rPr>
              <a:t>), cheltuielile de pregătire nu vor fi rambursate.</a:t>
            </a:r>
          </a:p>
        </p:txBody>
      </p:sp>
      <p:pic>
        <p:nvPicPr>
          <p:cNvPr id="5" name="Picture 2" descr="atten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933" y="5289859"/>
            <a:ext cx="288032" cy="24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atten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8519" y="5877272"/>
            <a:ext cx="288032" cy="24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37240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ím 1"/>
          <p:cNvSpPr>
            <a:spLocks noGrp="1"/>
          </p:cNvSpPr>
          <p:nvPr>
            <p:ph type="ctrTitle"/>
          </p:nvPr>
        </p:nvSpPr>
        <p:spPr>
          <a:xfrm>
            <a:off x="539552" y="2058417"/>
            <a:ext cx="5110336" cy="2234679"/>
          </a:xfrm>
        </p:spPr>
        <p:txBody>
          <a:bodyPr anchor="t">
            <a:normAutofit/>
          </a:bodyPr>
          <a:lstStyle/>
          <a:p>
            <a:pPr algn="l"/>
            <a:r>
              <a:rPr lang="ro-RO" sz="4000" b="1" dirty="0">
                <a:solidFill>
                  <a:schemeClr val="accent1">
                    <a:lumMod val="75000"/>
                  </a:schemeClr>
                </a:solidFill>
                <a:latin typeface="Cambria" panose="02040503050406030204" pitchFamily="18" charset="0"/>
              </a:rPr>
              <a:t>Cheltuieli cu personalul</a:t>
            </a:r>
            <a:endParaRPr lang="en-US" sz="4000" b="1" dirty="0">
              <a:solidFill>
                <a:schemeClr val="accent1">
                  <a:lumMod val="75000"/>
                </a:schemeClr>
              </a:solidFill>
              <a:latin typeface="Cambria" panose="02040503050406030204" pitchFamily="18" charset="0"/>
            </a:endParaRPr>
          </a:p>
        </p:txBody>
      </p:sp>
    </p:spTree>
    <p:extLst>
      <p:ext uri="{BB962C8B-B14F-4D97-AF65-F5344CB8AC3E}">
        <p14:creationId xmlns:p14="http://schemas.microsoft.com/office/powerpoint/2010/main" val="21674192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hu-HU" sz="3000" dirty="0">
                <a:solidFill>
                  <a:srgbClr val="4F81BD">
                    <a:lumMod val="75000"/>
                  </a:srgbClr>
                </a:solidFill>
                <a:latin typeface="Cambria" panose="02040503050406030204" pitchFamily="18" charset="0"/>
              </a:rPr>
              <a:t>Cheltuieli cu personalul</a:t>
            </a:r>
          </a:p>
        </p:txBody>
      </p:sp>
      <p:sp>
        <p:nvSpPr>
          <p:cNvPr id="7" name="Alcím 2"/>
          <p:cNvSpPr>
            <a:spLocks noGrp="1"/>
          </p:cNvSpPr>
          <p:nvPr>
            <p:ph type="subTitle" idx="1"/>
          </p:nvPr>
        </p:nvSpPr>
        <p:spPr>
          <a:xfrm>
            <a:off x="251520" y="1556792"/>
            <a:ext cx="8568952" cy="5040560"/>
          </a:xfrm>
        </p:spPr>
        <p:txBody>
          <a:bodyPr>
            <a:normAutofit/>
          </a:bodyPr>
          <a:lstStyle/>
          <a:p>
            <a:pPr marL="342900" indent="-342900" algn="l">
              <a:buFont typeface="Wingdings" panose="05000000000000000000" pitchFamily="2" charset="2"/>
              <a:buChar char="Ø"/>
            </a:pPr>
            <a:endParaRPr lang="ro-RO" sz="2200" dirty="0">
              <a:solidFill>
                <a:schemeClr val="tx2">
                  <a:lumMod val="75000"/>
                </a:schemeClr>
              </a:solidFill>
              <a:latin typeface="Cambria" panose="02040503050406030204" pitchFamily="18" charset="0"/>
            </a:endParaRPr>
          </a:p>
          <a:p>
            <a:pPr marL="342900" indent="-342900" algn="l">
              <a:buFont typeface="Wingdings" panose="05000000000000000000" pitchFamily="2" charset="2"/>
              <a:buChar char="Ø"/>
            </a:pPr>
            <a:endParaRPr lang="ro-RO" sz="2200" dirty="0">
              <a:solidFill>
                <a:schemeClr val="tx2">
                  <a:lumMod val="75000"/>
                </a:schemeClr>
              </a:solidFill>
              <a:latin typeface="Cambria" panose="02040503050406030204" pitchFamily="18" charset="0"/>
            </a:endParaRPr>
          </a:p>
          <a:p>
            <a:pPr marL="342900" indent="-342900" algn="l">
              <a:buFont typeface="Wingdings" panose="05000000000000000000" pitchFamily="2" charset="2"/>
              <a:buChar char="Ø"/>
            </a:pPr>
            <a:r>
              <a:rPr lang="vi-VN" sz="2200" dirty="0">
                <a:solidFill>
                  <a:schemeClr val="tx2">
                    <a:lumMod val="75000"/>
                  </a:schemeClr>
                </a:solidFill>
                <a:latin typeface="Cambria" panose="02040503050406030204" pitchFamily="18" charset="0"/>
              </a:rPr>
              <a:t>Se pot deconta cheltuieli cu personalul doar pentru angajații instituției care participă la implementarea proiectul</a:t>
            </a:r>
            <a:r>
              <a:rPr lang="ro-RO" sz="2200" dirty="0">
                <a:solidFill>
                  <a:schemeClr val="tx2">
                    <a:lumMod val="75000"/>
                  </a:schemeClr>
                </a:solidFill>
                <a:latin typeface="Cambria" panose="02040503050406030204" pitchFamily="18" charset="0"/>
              </a:rPr>
              <a:t>ui.</a:t>
            </a:r>
          </a:p>
          <a:p>
            <a:pPr algn="l"/>
            <a:endParaRPr lang="ro-RO" sz="2200" dirty="0">
              <a:solidFill>
                <a:schemeClr val="tx2">
                  <a:lumMod val="75000"/>
                </a:schemeClr>
              </a:solidFill>
              <a:latin typeface="Cambria" panose="02040503050406030204" pitchFamily="18" charset="0"/>
            </a:endParaRPr>
          </a:p>
          <a:p>
            <a:pPr marL="342900" indent="-342900" algn="l">
              <a:buFont typeface="Wingdings" panose="05000000000000000000" pitchFamily="2" charset="2"/>
              <a:buChar char="Ø"/>
            </a:pPr>
            <a:r>
              <a:rPr lang="vi-VN" sz="2200" dirty="0">
                <a:solidFill>
                  <a:schemeClr val="tx2">
                    <a:lumMod val="75000"/>
                  </a:schemeClr>
                </a:solidFill>
                <a:latin typeface="Cambria" panose="02040503050406030204" pitchFamily="18" charset="0"/>
              </a:rPr>
              <a:t>Pentru Programul </a:t>
            </a:r>
            <a:r>
              <a:rPr lang="ro-RO" sz="2200" dirty="0">
                <a:solidFill>
                  <a:schemeClr val="tx2">
                    <a:lumMod val="75000"/>
                  </a:schemeClr>
                </a:solidFill>
                <a:latin typeface="Cambria" panose="02040503050406030204" pitchFamily="18" charset="0"/>
              </a:rPr>
              <a:t>Transnațional</a:t>
            </a:r>
            <a:r>
              <a:rPr lang="vi-VN" sz="2200" dirty="0">
                <a:solidFill>
                  <a:schemeClr val="tx2">
                    <a:lumMod val="75000"/>
                  </a:schemeClr>
                </a:solidFill>
                <a:latin typeface="Cambria" panose="02040503050406030204" pitchFamily="18" charset="0"/>
              </a:rPr>
              <a:t> </a:t>
            </a:r>
            <a:r>
              <a:rPr lang="ro-RO" sz="2200" dirty="0">
                <a:solidFill>
                  <a:schemeClr val="tx2">
                    <a:lumMod val="75000"/>
                  </a:schemeClr>
                </a:solidFill>
                <a:latin typeface="Cambria" panose="02040503050406030204" pitchFamily="18" charset="0"/>
              </a:rPr>
              <a:t>„</a:t>
            </a:r>
            <a:r>
              <a:rPr lang="vi-VN" sz="2200" dirty="0">
                <a:solidFill>
                  <a:schemeClr val="tx2">
                    <a:lumMod val="75000"/>
                  </a:schemeClr>
                </a:solidFill>
                <a:latin typeface="Cambria" panose="02040503050406030204" pitchFamily="18" charset="0"/>
              </a:rPr>
              <a:t>Dunărea</a:t>
            </a:r>
            <a:r>
              <a:rPr lang="ro-RO" sz="2200" dirty="0">
                <a:solidFill>
                  <a:schemeClr val="tx2">
                    <a:lumMod val="75000"/>
                  </a:schemeClr>
                </a:solidFill>
                <a:latin typeface="Cambria" panose="02040503050406030204" pitchFamily="18" charset="0"/>
              </a:rPr>
              <a:t>”</a:t>
            </a:r>
            <a:r>
              <a:rPr lang="vi-VN" sz="2200" dirty="0">
                <a:solidFill>
                  <a:schemeClr val="tx2">
                    <a:lumMod val="75000"/>
                  </a:schemeClr>
                </a:solidFill>
                <a:latin typeface="Cambria" panose="02040503050406030204" pitchFamily="18" charset="0"/>
              </a:rPr>
              <a:t> </a:t>
            </a:r>
            <a:r>
              <a:rPr lang="ro-RO" sz="2200" dirty="0">
                <a:solidFill>
                  <a:schemeClr val="tx2">
                    <a:lumMod val="75000"/>
                  </a:schemeClr>
                </a:solidFill>
                <a:latin typeface="Cambria" panose="02040503050406030204" pitchFamily="18" charset="0"/>
              </a:rPr>
              <a:t>c</a:t>
            </a:r>
            <a:r>
              <a:rPr lang="vi-VN" sz="2200" dirty="0">
                <a:solidFill>
                  <a:schemeClr val="tx2">
                    <a:lumMod val="75000"/>
                  </a:schemeClr>
                </a:solidFill>
                <a:latin typeface="Cambria" panose="02040503050406030204" pitchFamily="18" charset="0"/>
              </a:rPr>
              <a:t>heltuielile cu personalul </a:t>
            </a:r>
            <a:r>
              <a:rPr lang="en-US" sz="2200" dirty="0">
                <a:solidFill>
                  <a:schemeClr val="tx2">
                    <a:lumMod val="75000"/>
                  </a:schemeClr>
                </a:solidFill>
                <a:latin typeface="Cambria" panose="02040503050406030204" pitchFamily="18" charset="0"/>
              </a:rPr>
              <a:t>pot fi </a:t>
            </a:r>
            <a:r>
              <a:rPr lang="en-US" sz="2200" dirty="0" err="1">
                <a:solidFill>
                  <a:schemeClr val="tx2">
                    <a:lumMod val="75000"/>
                  </a:schemeClr>
                </a:solidFill>
                <a:latin typeface="Cambria" panose="02040503050406030204" pitchFamily="18" charset="0"/>
              </a:rPr>
              <a:t>raportate</a:t>
            </a:r>
            <a:r>
              <a:rPr lang="ro-RO" sz="2200" dirty="0">
                <a:solidFill>
                  <a:schemeClr val="tx2">
                    <a:lumMod val="75000"/>
                  </a:schemeClr>
                </a:solidFill>
                <a:latin typeface="Cambria" panose="02040503050406030204" pitchFamily="18" charset="0"/>
              </a:rPr>
              <a:t>:</a:t>
            </a:r>
          </a:p>
          <a:p>
            <a:pPr marL="800100" lvl="2" indent="-342900" algn="l">
              <a:buFont typeface="Wingdings" panose="05000000000000000000" pitchFamily="2" charset="2"/>
              <a:buChar char="§"/>
            </a:pPr>
            <a:r>
              <a:rPr lang="hu-HU" sz="2000" b="1" dirty="0">
                <a:solidFill>
                  <a:schemeClr val="tx2">
                    <a:lumMod val="75000"/>
                  </a:schemeClr>
                </a:solidFill>
                <a:latin typeface="Cambria" panose="02040503050406030204" pitchFamily="18" charset="0"/>
              </a:rPr>
              <a:t>în baza costurilor reale;</a:t>
            </a:r>
          </a:p>
          <a:p>
            <a:pPr marL="800100" lvl="2" indent="-342900" algn="l">
              <a:buFont typeface="Wingdings" panose="05000000000000000000" pitchFamily="2" charset="2"/>
              <a:buChar char="§"/>
            </a:pPr>
            <a:r>
              <a:rPr lang="hu-HU" sz="2000" b="1" dirty="0">
                <a:solidFill>
                  <a:schemeClr val="tx2">
                    <a:lumMod val="75000"/>
                  </a:schemeClr>
                </a:solidFill>
                <a:latin typeface="Cambria" panose="02040503050406030204" pitchFamily="18" charset="0"/>
              </a:rPr>
              <a:t>ca suma forfetara (Flat Rate) in cuantum de 20% din Cheltuielile directe ale proiectului.</a:t>
            </a:r>
          </a:p>
          <a:p>
            <a:pPr marL="800100" lvl="2" indent="-342900" algn="l">
              <a:buFont typeface="Wingdings" panose="05000000000000000000" pitchFamily="2" charset="2"/>
              <a:buChar char="§"/>
            </a:pPr>
            <a:endParaRPr lang="hu-HU" sz="1800" dirty="0">
              <a:solidFill>
                <a:schemeClr val="tx2">
                  <a:lumMod val="75000"/>
                </a:schemeClr>
              </a:solidFill>
              <a:latin typeface="Cambria" panose="02040503050406030204" pitchFamily="18" charset="0"/>
            </a:endParaRPr>
          </a:p>
          <a:p>
            <a:pPr marL="342900" indent="-342900" algn="l">
              <a:buFont typeface="Wingdings" panose="05000000000000000000" pitchFamily="2" charset="2"/>
              <a:buChar char="§"/>
            </a:pPr>
            <a:endParaRPr lang="ro-RO" sz="2200" dirty="0">
              <a:solidFill>
                <a:schemeClr val="tx2">
                  <a:lumMod val="75000"/>
                </a:schemeClr>
              </a:solidFill>
              <a:latin typeface="Cambria" panose="02040503050406030204" pitchFamily="18" charset="0"/>
            </a:endParaRPr>
          </a:p>
          <a:p>
            <a:pPr algn="l"/>
            <a:endParaRPr lang="hu-HU" sz="2200" dirty="0">
              <a:solidFill>
                <a:schemeClr val="tx2">
                  <a:lumMod val="75000"/>
                </a:schemeClr>
              </a:solidFill>
              <a:latin typeface="Cambria" panose="02040503050406030204" pitchFamily="18" charset="0"/>
            </a:endParaRPr>
          </a:p>
          <a:p>
            <a:pPr marL="457200" indent="-457200" algn="l">
              <a:buFont typeface="Arial" panose="020B0604020202020204" pitchFamily="34" charset="0"/>
              <a:buChar char="•"/>
            </a:pPr>
            <a:endParaRPr lang="en-US" sz="2600" dirty="0">
              <a:solidFill>
                <a:srgbClr val="4F81BD"/>
              </a:solidFill>
              <a:latin typeface="Cambria" panose="02040503050406030204" pitchFamily="18" charset="0"/>
            </a:endParaRPr>
          </a:p>
        </p:txBody>
      </p:sp>
    </p:spTree>
    <p:extLst>
      <p:ext uri="{BB962C8B-B14F-4D97-AF65-F5344CB8AC3E}">
        <p14:creationId xmlns:p14="http://schemas.microsoft.com/office/powerpoint/2010/main" val="27475012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611560" y="1556792"/>
            <a:ext cx="8280920" cy="4896544"/>
          </a:xfrm>
        </p:spPr>
        <p:txBody>
          <a:bodyPr>
            <a:normAutofit fontScale="92500" lnSpcReduction="20000"/>
          </a:bodyPr>
          <a:lstStyle/>
          <a:p>
            <a:pPr algn="l">
              <a:lnSpc>
                <a:spcPct val="120000"/>
              </a:lnSpc>
              <a:spcBef>
                <a:spcPts val="0"/>
              </a:spcBef>
              <a:spcAft>
                <a:spcPts val="600"/>
              </a:spcAft>
            </a:pPr>
            <a:r>
              <a:rPr lang="it-IT" sz="2600" b="1" dirty="0">
                <a:solidFill>
                  <a:schemeClr val="accent1">
                    <a:lumMod val="75000"/>
                  </a:schemeClr>
                </a:solidFill>
                <a:latin typeface="Cambria" panose="02040503050406030204" pitchFamily="18" charset="0"/>
              </a:rPr>
              <a:t>Cheltuieli cu personalul decontate în baza costurilor reale</a:t>
            </a:r>
            <a:endParaRPr lang="hu-HU" sz="2600" b="1" dirty="0">
              <a:solidFill>
                <a:schemeClr val="accent1">
                  <a:lumMod val="75000"/>
                </a:schemeClr>
              </a:solidFill>
              <a:latin typeface="Cambria" panose="02040503050406030204" pitchFamily="18" charset="0"/>
            </a:endParaRPr>
          </a:p>
          <a:p>
            <a:pPr algn="just">
              <a:lnSpc>
                <a:spcPct val="120000"/>
              </a:lnSpc>
              <a:spcBef>
                <a:spcPts val="0"/>
              </a:spcBef>
            </a:pPr>
            <a:r>
              <a:rPr lang="it-IT" sz="2400" dirty="0">
                <a:solidFill>
                  <a:schemeClr val="tx2">
                    <a:lumMod val="75000"/>
                  </a:schemeClr>
                </a:solidFill>
                <a:latin typeface="Cambria" panose="02040503050406030204" pitchFamily="18" charset="0"/>
              </a:rPr>
              <a:t>Cheltuielile cu personalul acoperă costul brut al salariului care se compune din:</a:t>
            </a:r>
            <a:endParaRPr lang="ro-RO" sz="2400" dirty="0">
              <a:solidFill>
                <a:schemeClr val="tx2">
                  <a:lumMod val="75000"/>
                </a:schemeClr>
              </a:solidFill>
              <a:latin typeface="Cambria" panose="02040503050406030204" pitchFamily="18" charset="0"/>
            </a:endParaRPr>
          </a:p>
          <a:p>
            <a:pPr marL="342900" lvl="2" indent="-342900" algn="l">
              <a:lnSpc>
                <a:spcPct val="120000"/>
              </a:lnSpc>
              <a:spcBef>
                <a:spcPts val="0"/>
              </a:spcBef>
              <a:buFont typeface="Wingdings" panose="05000000000000000000" pitchFamily="2" charset="2"/>
              <a:buChar char="Ø"/>
            </a:pPr>
            <a:r>
              <a:rPr lang="vi-VN" b="1" dirty="0">
                <a:solidFill>
                  <a:schemeClr val="tx2">
                    <a:lumMod val="75000"/>
                  </a:schemeClr>
                </a:solidFill>
                <a:latin typeface="Cambria" panose="02040503050406030204" pitchFamily="18" charset="0"/>
              </a:rPr>
              <a:t>Salariul net;</a:t>
            </a:r>
          </a:p>
          <a:p>
            <a:pPr marL="342900" lvl="2" indent="-342900" algn="l">
              <a:lnSpc>
                <a:spcPct val="120000"/>
              </a:lnSpc>
              <a:spcBef>
                <a:spcPts val="0"/>
              </a:spcBef>
              <a:buFont typeface="Wingdings" panose="05000000000000000000" pitchFamily="2" charset="2"/>
              <a:buChar char="Ø"/>
            </a:pPr>
            <a:r>
              <a:rPr lang="vi-VN" b="1" dirty="0">
                <a:solidFill>
                  <a:schemeClr val="tx2">
                    <a:lumMod val="75000"/>
                  </a:schemeClr>
                </a:solidFill>
                <a:latin typeface="Cambria" panose="02040503050406030204" pitchFamily="18" charset="0"/>
              </a:rPr>
              <a:t>Costuri indirecte legate de plățile salariale:</a:t>
            </a:r>
          </a:p>
          <a:p>
            <a:pPr marL="800100" lvl="1" indent="-342900" algn="l">
              <a:lnSpc>
                <a:spcPct val="120000"/>
              </a:lnSpc>
              <a:spcBef>
                <a:spcPts val="0"/>
              </a:spcBef>
              <a:buFont typeface="Arial" panose="020B0604020202020204" pitchFamily="34" charset="0"/>
              <a:buChar char="•"/>
            </a:pPr>
            <a:r>
              <a:rPr lang="vi-VN" sz="2400" dirty="0">
                <a:solidFill>
                  <a:schemeClr val="tx2">
                    <a:lumMod val="75000"/>
                  </a:schemeClr>
                </a:solidFill>
                <a:latin typeface="Cambria" panose="02040503050406030204" pitchFamily="18" charset="0"/>
              </a:rPr>
              <a:t>Contribuțiile angajatorului;</a:t>
            </a:r>
            <a:endParaRPr lang="ro-RO" sz="2400" dirty="0">
              <a:solidFill>
                <a:schemeClr val="tx2">
                  <a:lumMod val="75000"/>
                </a:schemeClr>
              </a:solidFill>
              <a:latin typeface="Cambria" panose="02040503050406030204" pitchFamily="18" charset="0"/>
            </a:endParaRPr>
          </a:p>
          <a:p>
            <a:pPr marL="800100" lvl="1" indent="-342900" algn="l">
              <a:lnSpc>
                <a:spcPct val="120000"/>
              </a:lnSpc>
              <a:spcBef>
                <a:spcPts val="0"/>
              </a:spcBef>
              <a:buFont typeface="Arial" panose="020B0604020202020204" pitchFamily="34" charset="0"/>
              <a:buChar char="•"/>
            </a:pPr>
            <a:r>
              <a:rPr lang="vi-VN" sz="2400" dirty="0">
                <a:solidFill>
                  <a:schemeClr val="tx2">
                    <a:lumMod val="75000"/>
                  </a:schemeClr>
                </a:solidFill>
                <a:latin typeface="Cambria" panose="02040503050406030204" pitchFamily="18" charset="0"/>
              </a:rPr>
              <a:t>Contribuțiile angajatului;</a:t>
            </a:r>
            <a:endParaRPr lang="ro-RO" sz="2400" dirty="0">
              <a:solidFill>
                <a:schemeClr val="tx2">
                  <a:lumMod val="75000"/>
                </a:schemeClr>
              </a:solidFill>
              <a:latin typeface="Cambria" panose="02040503050406030204" pitchFamily="18" charset="0"/>
            </a:endParaRPr>
          </a:p>
          <a:p>
            <a:pPr marL="800100" lvl="1" indent="-342900" algn="l">
              <a:lnSpc>
                <a:spcPct val="120000"/>
              </a:lnSpc>
              <a:spcBef>
                <a:spcPts val="0"/>
              </a:spcBef>
              <a:buFont typeface="Arial" panose="020B0604020202020204" pitchFamily="34" charset="0"/>
              <a:buChar char="•"/>
            </a:pPr>
            <a:r>
              <a:rPr lang="vi-VN" sz="2400" dirty="0">
                <a:solidFill>
                  <a:schemeClr val="tx2">
                    <a:lumMod val="75000"/>
                  </a:schemeClr>
                </a:solidFill>
                <a:latin typeface="Cambria" panose="02040503050406030204" pitchFamily="18" charset="0"/>
              </a:rPr>
              <a:t>Impozitul</a:t>
            </a:r>
            <a:r>
              <a:rPr lang="ro-RO" sz="2400" dirty="0">
                <a:solidFill>
                  <a:schemeClr val="tx2">
                    <a:lumMod val="75000"/>
                  </a:schemeClr>
                </a:solidFill>
                <a:latin typeface="Cambria" panose="02040503050406030204" pitchFamily="18" charset="0"/>
              </a:rPr>
              <a:t>.</a:t>
            </a:r>
          </a:p>
          <a:p>
            <a:pPr algn="just">
              <a:lnSpc>
                <a:spcPct val="120000"/>
              </a:lnSpc>
              <a:spcBef>
                <a:spcPts val="600"/>
              </a:spcBef>
            </a:pPr>
            <a:r>
              <a:rPr lang="en-GB" sz="2400" b="1" dirty="0">
                <a:solidFill>
                  <a:srgbClr val="FF0000"/>
                </a:solidFill>
                <a:latin typeface="Cambria" panose="02040503050406030204" pitchFamily="18" charset="0"/>
              </a:rPr>
              <a:t>Aten</a:t>
            </a:r>
            <a:r>
              <a:rPr lang="ro-RO" sz="2400" b="1" dirty="0">
                <a:solidFill>
                  <a:srgbClr val="FF0000"/>
                </a:solidFill>
                <a:latin typeface="Cambria" panose="02040503050406030204" pitchFamily="18" charset="0"/>
              </a:rPr>
              <a:t>ție:  </a:t>
            </a:r>
            <a:r>
              <a:rPr lang="vi-VN" sz="2400" dirty="0">
                <a:solidFill>
                  <a:schemeClr val="tx2">
                    <a:lumMod val="75000"/>
                  </a:schemeClr>
                </a:solidFill>
                <a:latin typeface="Cambria" panose="02040503050406030204" pitchFamily="18" charset="0"/>
              </a:rPr>
              <a:t>Plafoanele salariilor angajaţilor în proiect nu trebuie să depăşească nivelul practicat</a:t>
            </a:r>
            <a:r>
              <a:rPr lang="ro-RO" sz="2400" dirty="0">
                <a:solidFill>
                  <a:schemeClr val="tx2">
                    <a:lumMod val="75000"/>
                  </a:schemeClr>
                </a:solidFill>
                <a:latin typeface="Cambria" panose="02040503050406030204" pitchFamily="18" charset="0"/>
              </a:rPr>
              <a:t> în mod obișnuit în cadrul organizației</a:t>
            </a:r>
            <a:r>
              <a:rPr lang="vi-VN" sz="2400" dirty="0">
                <a:solidFill>
                  <a:schemeClr val="tx2">
                    <a:lumMod val="75000"/>
                  </a:schemeClr>
                </a:solidFill>
                <a:latin typeface="Cambria" panose="02040503050406030204" pitchFamily="18" charset="0"/>
              </a:rPr>
              <a:t>, </a:t>
            </a:r>
            <a:r>
              <a:rPr lang="ro-RO" sz="2400" dirty="0">
                <a:solidFill>
                  <a:schemeClr val="tx2">
                    <a:lumMod val="75000"/>
                  </a:schemeClr>
                </a:solidFill>
                <a:latin typeface="Cambria" panose="02040503050406030204" pitchFamily="18" charset="0"/>
              </a:rPr>
              <a:t> </a:t>
            </a:r>
            <a:r>
              <a:rPr lang="vi-VN" sz="2400" dirty="0">
                <a:solidFill>
                  <a:schemeClr val="tx2">
                    <a:lumMod val="75000"/>
                  </a:schemeClr>
                </a:solidFill>
                <a:latin typeface="Cambria" panose="02040503050406030204" pitchFamily="18" charset="0"/>
              </a:rPr>
              <a:t>pentru funcţii similar</a:t>
            </a:r>
            <a:r>
              <a:rPr lang="ro-RO" sz="2400" dirty="0">
                <a:solidFill>
                  <a:schemeClr val="tx2">
                    <a:lumMod val="75000"/>
                  </a:schemeClr>
                </a:solidFill>
                <a:latin typeface="Cambria" panose="02040503050406030204" pitchFamily="18" charset="0"/>
              </a:rPr>
              <a:t>e</a:t>
            </a:r>
            <a:r>
              <a:rPr lang="en-GB" sz="2400" dirty="0">
                <a:solidFill>
                  <a:schemeClr val="tx2">
                    <a:lumMod val="75000"/>
                  </a:schemeClr>
                </a:solidFill>
                <a:latin typeface="Cambria" panose="02040503050406030204" pitchFamily="18" charset="0"/>
              </a:rPr>
              <a:t>!</a:t>
            </a:r>
            <a:endParaRPr lang="ro-RO" sz="2400" dirty="0">
              <a:solidFill>
                <a:schemeClr val="tx2">
                  <a:lumMod val="75000"/>
                </a:schemeClr>
              </a:solidFill>
              <a:latin typeface="Cambria" panose="02040503050406030204" pitchFamily="18" charset="0"/>
            </a:endParaRPr>
          </a:p>
          <a:p>
            <a:pPr algn="just">
              <a:lnSpc>
                <a:spcPct val="120000"/>
              </a:lnSpc>
              <a:spcBef>
                <a:spcPts val="600"/>
              </a:spcBef>
            </a:pPr>
            <a:r>
              <a:rPr lang="ro-RO" sz="2400" dirty="0">
                <a:solidFill>
                  <a:schemeClr val="tx2">
                    <a:lumMod val="75000"/>
                  </a:schemeClr>
                </a:solidFill>
                <a:latin typeface="Cambria" panose="02040503050406030204" pitchFamily="18" charset="0"/>
              </a:rPr>
              <a:t>Re</a:t>
            </a:r>
            <a:r>
              <a:rPr lang="vi-VN" sz="2400" dirty="0">
                <a:solidFill>
                  <a:schemeClr val="tx2">
                    <a:lumMod val="75000"/>
                  </a:schemeClr>
                </a:solidFill>
                <a:latin typeface="Cambria" panose="02040503050406030204" pitchFamily="18" charset="0"/>
              </a:rPr>
              <a:t>glementări pentru beneficii suplimentare, creșterile salariale sau prime aplicabile </a:t>
            </a:r>
            <a:r>
              <a:rPr lang="ro-RO" sz="2400" dirty="0">
                <a:solidFill>
                  <a:schemeClr val="tx2">
                    <a:lumMod val="75000"/>
                  </a:schemeClr>
                </a:solidFill>
                <a:latin typeface="Cambria" panose="02040503050406030204" pitchFamily="18" charset="0"/>
              </a:rPr>
              <a:t>exclusiv </a:t>
            </a:r>
            <a:r>
              <a:rPr lang="vi-VN" sz="2400" dirty="0">
                <a:solidFill>
                  <a:schemeClr val="tx2">
                    <a:lumMod val="75000"/>
                  </a:schemeClr>
                </a:solidFill>
                <a:latin typeface="Cambria" panose="02040503050406030204" pitchFamily="18" charset="0"/>
              </a:rPr>
              <a:t>pentru proiect nu sunt eligibile.</a:t>
            </a:r>
            <a:r>
              <a:rPr lang="it-IT" sz="2400" dirty="0">
                <a:solidFill>
                  <a:schemeClr val="tx2">
                    <a:lumMod val="75000"/>
                  </a:schemeClr>
                </a:solidFill>
                <a:latin typeface="Cambria" panose="02040503050406030204" pitchFamily="18" charset="0"/>
              </a:rPr>
              <a:t> </a:t>
            </a:r>
            <a:endParaRPr lang="vi-VN" sz="2400" dirty="0">
              <a:solidFill>
                <a:schemeClr val="tx2">
                  <a:lumMod val="75000"/>
                </a:schemeClr>
              </a:solidFill>
              <a:latin typeface="Cambria" panose="02040503050406030204" pitchFamily="18" charset="0"/>
            </a:endParaRPr>
          </a:p>
        </p:txBody>
      </p:sp>
      <p:sp>
        <p:nvSpPr>
          <p:cNvPr id="4"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hu-HU" sz="3000" dirty="0">
                <a:solidFill>
                  <a:srgbClr val="4F81BD">
                    <a:lumMod val="75000"/>
                  </a:srgbClr>
                </a:solidFill>
                <a:latin typeface="Cambria" panose="02040503050406030204" pitchFamily="18" charset="0"/>
              </a:rPr>
              <a:t>Cheltuieli cu personalul</a:t>
            </a:r>
          </a:p>
        </p:txBody>
      </p:sp>
      <p:pic>
        <p:nvPicPr>
          <p:cNvPr id="5" name="Picture 2" descr="atten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192" y="5589240"/>
            <a:ext cx="4572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atten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4860" y="4725144"/>
            <a:ext cx="4572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69339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323528" y="1556792"/>
            <a:ext cx="8640960" cy="4968552"/>
          </a:xfrm>
        </p:spPr>
        <p:txBody>
          <a:bodyPr>
            <a:noAutofit/>
          </a:bodyPr>
          <a:lstStyle/>
          <a:p>
            <a:pPr algn="just">
              <a:spcBef>
                <a:spcPts val="0"/>
              </a:spcBef>
              <a:spcAft>
                <a:spcPts val="600"/>
              </a:spcAft>
            </a:pPr>
            <a:r>
              <a:rPr lang="ro-RO" sz="2000" dirty="0">
                <a:solidFill>
                  <a:schemeClr val="tx2"/>
                </a:solidFill>
                <a:latin typeface="Cambria" panose="02040503050406030204" pitchFamily="18" charset="0"/>
                <a:cs typeface="Arial" panose="020B0604020202020204" pitchFamily="34" charset="0"/>
              </a:rPr>
              <a:t>In cadrul Programului „Dunărea” exista 4 metode de raportare a Cheltuielilor cu Personalul:</a:t>
            </a:r>
          </a:p>
          <a:p>
            <a:pPr marL="341313" indent="-341313" algn="just">
              <a:spcBef>
                <a:spcPts val="1800"/>
              </a:spcBef>
            </a:pPr>
            <a:r>
              <a:rPr lang="ro-RO" sz="2000" dirty="0">
                <a:solidFill>
                  <a:schemeClr val="tx2"/>
                </a:solidFill>
                <a:latin typeface="Cambria" panose="02040503050406030204" pitchFamily="18" charset="0"/>
                <a:cs typeface="Arial" panose="020B0604020202020204" pitchFamily="34" charset="0"/>
              </a:rPr>
              <a:t>1. Personalul angajat </a:t>
            </a:r>
            <a:r>
              <a:rPr lang="ro-RO" sz="2000" b="1" dirty="0" err="1">
                <a:solidFill>
                  <a:schemeClr val="tx2"/>
                </a:solidFill>
                <a:latin typeface="Cambria" panose="02040503050406030204" pitchFamily="18" charset="0"/>
                <a:cs typeface="Arial" panose="020B0604020202020204" pitchFamily="34" charset="0"/>
              </a:rPr>
              <a:t>full-time</a:t>
            </a:r>
            <a:r>
              <a:rPr lang="ro-RO" sz="2000" dirty="0">
                <a:solidFill>
                  <a:schemeClr val="tx2"/>
                </a:solidFill>
                <a:latin typeface="Cambria" panose="02040503050406030204" pitchFamily="18" charset="0"/>
                <a:cs typeface="Arial" panose="020B0604020202020204" pitchFamily="34" charset="0"/>
              </a:rPr>
              <a:t> în cadrul proiectului de către organizația parteneră;</a:t>
            </a:r>
          </a:p>
          <a:p>
            <a:pPr marL="287338" lvl="3" indent="-287338" algn="just">
              <a:spcBef>
                <a:spcPts val="1800"/>
              </a:spcBef>
            </a:pPr>
            <a:r>
              <a:rPr lang="ro-RO" dirty="0">
                <a:solidFill>
                  <a:schemeClr val="tx2"/>
                </a:solidFill>
                <a:latin typeface="Cambria" panose="02040503050406030204" pitchFamily="18" charset="0"/>
                <a:cs typeface="Arial" panose="020B0604020202020204" pitchFamily="34" charset="0"/>
              </a:rPr>
              <a:t>2. Personalul angajat </a:t>
            </a:r>
            <a:r>
              <a:rPr lang="ro-RO" b="1" dirty="0">
                <a:solidFill>
                  <a:schemeClr val="tx2"/>
                </a:solidFill>
                <a:latin typeface="Cambria" panose="02040503050406030204" pitchFamily="18" charset="0"/>
                <a:cs typeface="Arial" panose="020B0604020202020204" pitchFamily="34" charset="0"/>
              </a:rPr>
              <a:t>part-time (procent fix – numar fix de ore/luna)</a:t>
            </a:r>
            <a:r>
              <a:rPr lang="ro-RO" dirty="0">
                <a:solidFill>
                  <a:schemeClr val="tx2"/>
                </a:solidFill>
                <a:latin typeface="Cambria" panose="02040503050406030204" pitchFamily="18" charset="0"/>
                <a:cs typeface="Arial" panose="020B0604020202020204" pitchFamily="34" charset="0"/>
              </a:rPr>
              <a:t> în cadrul proiectului;</a:t>
            </a:r>
          </a:p>
          <a:p>
            <a:pPr marL="287338" lvl="5" indent="-287338" algn="just">
              <a:spcBef>
                <a:spcPts val="1800"/>
              </a:spcBef>
            </a:pPr>
            <a:r>
              <a:rPr lang="ro-RO" dirty="0">
                <a:solidFill>
                  <a:schemeClr val="tx2"/>
                </a:solidFill>
                <a:latin typeface="Cambria" panose="02040503050406030204" pitchFamily="18" charset="0"/>
                <a:cs typeface="Arial" panose="020B0604020202020204" pitchFamily="34" charset="0"/>
              </a:rPr>
              <a:t>3. Personalul angajat care lucrează </a:t>
            </a:r>
            <a:r>
              <a:rPr lang="ro-RO" b="1" dirty="0" err="1">
                <a:solidFill>
                  <a:schemeClr val="tx2"/>
                </a:solidFill>
                <a:latin typeface="Cambria" panose="02040503050406030204" pitchFamily="18" charset="0"/>
                <a:cs typeface="Arial" panose="020B0604020202020204" pitchFamily="34" charset="0"/>
              </a:rPr>
              <a:t>part-time</a:t>
            </a:r>
            <a:r>
              <a:rPr lang="ro-RO" b="1" dirty="0">
                <a:solidFill>
                  <a:schemeClr val="tx2"/>
                </a:solidFill>
                <a:latin typeface="Cambria" panose="02040503050406030204" pitchFamily="18" charset="0"/>
                <a:cs typeface="Arial" panose="020B0604020202020204" pitchFamily="34" charset="0"/>
              </a:rPr>
              <a:t> in cadrul proiectului cu un procent flexibil </a:t>
            </a:r>
            <a:r>
              <a:rPr lang="ro-RO" dirty="0">
                <a:solidFill>
                  <a:schemeClr val="tx2"/>
                </a:solidFill>
                <a:latin typeface="Cambria" panose="02040503050406030204" pitchFamily="18" charset="0"/>
                <a:cs typeface="Arial" panose="020B0604020202020204" pitchFamily="34" charset="0"/>
              </a:rPr>
              <a:t>(număr flexibil de ore pe lună);</a:t>
            </a:r>
          </a:p>
          <a:p>
            <a:pPr marL="285750" lvl="5" indent="-285750" algn="just">
              <a:spcBef>
                <a:spcPts val="1800"/>
              </a:spcBef>
            </a:pPr>
            <a:r>
              <a:rPr lang="ro-RO" dirty="0">
                <a:solidFill>
                  <a:schemeClr val="tx2"/>
                </a:solidFill>
                <a:latin typeface="Cambria" panose="02040503050406030204" pitchFamily="18" charset="0"/>
                <a:cs typeface="Arial" panose="020B0604020202020204" pitchFamily="34" charset="0"/>
              </a:rPr>
              <a:t>4. Personalul angajat </a:t>
            </a:r>
            <a:r>
              <a:rPr lang="ro-RO" b="1" dirty="0">
                <a:solidFill>
                  <a:schemeClr val="tx2"/>
                </a:solidFill>
                <a:latin typeface="Cambria" panose="02040503050406030204" pitchFamily="18" charset="0"/>
                <a:cs typeface="Arial" panose="020B0604020202020204" pitchFamily="34" charset="0"/>
              </a:rPr>
              <a:t>pe</a:t>
            </a:r>
            <a:r>
              <a:rPr lang="en-US" b="1" dirty="0">
                <a:solidFill>
                  <a:schemeClr val="tx2"/>
                </a:solidFill>
                <a:latin typeface="Cambria" panose="02040503050406030204" pitchFamily="18" charset="0"/>
                <a:cs typeface="Arial" panose="020B0604020202020204" pitchFamily="34" charset="0"/>
              </a:rPr>
              <a:t> </a:t>
            </a:r>
            <a:r>
              <a:rPr lang="ro-RO" b="1" dirty="0">
                <a:solidFill>
                  <a:schemeClr val="tx2"/>
                </a:solidFill>
                <a:latin typeface="Cambria" panose="02040503050406030204" pitchFamily="18" charset="0"/>
                <a:cs typeface="Arial" panose="020B0604020202020204" pitchFamily="34" charset="0"/>
              </a:rPr>
              <a:t>bază </a:t>
            </a:r>
            <a:r>
              <a:rPr lang="en-US" b="1" dirty="0">
                <a:solidFill>
                  <a:schemeClr val="tx2"/>
                </a:solidFill>
                <a:latin typeface="Cambria" panose="02040503050406030204" pitchFamily="18" charset="0"/>
                <a:cs typeface="Arial" panose="020B0604020202020204" pitchFamily="34" charset="0"/>
              </a:rPr>
              <a:t>de rat</a:t>
            </a:r>
            <a:r>
              <a:rPr lang="ro-RO" b="1" dirty="0">
                <a:solidFill>
                  <a:schemeClr val="tx2"/>
                </a:solidFill>
                <a:latin typeface="Cambria" panose="02040503050406030204" pitchFamily="18" charset="0"/>
                <a:cs typeface="Arial" panose="020B0604020202020204" pitchFamily="34" charset="0"/>
              </a:rPr>
              <a:t>ă orară</a:t>
            </a:r>
            <a:r>
              <a:rPr lang="ro-RO" dirty="0">
                <a:solidFill>
                  <a:schemeClr val="tx2"/>
                </a:solidFill>
                <a:latin typeface="Cambria" panose="02040503050406030204" pitchFamily="18" charset="0"/>
                <a:cs typeface="Arial" panose="020B0604020202020204" pitchFamily="34" charset="0"/>
              </a:rPr>
              <a:t> în cadrul proiectului de către organizația parteneră.</a:t>
            </a:r>
          </a:p>
        </p:txBody>
      </p:sp>
      <p:sp>
        <p:nvSpPr>
          <p:cNvPr id="4"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hu-HU" sz="3000" dirty="0">
                <a:solidFill>
                  <a:srgbClr val="4F81BD">
                    <a:lumMod val="75000"/>
                  </a:srgbClr>
                </a:solidFill>
                <a:latin typeface="Cambria" panose="02040503050406030204" pitchFamily="18" charset="0"/>
              </a:rPr>
              <a:t>Cheltuieli cu personalul</a:t>
            </a:r>
          </a:p>
        </p:txBody>
      </p:sp>
    </p:spTree>
    <p:extLst>
      <p:ext uri="{BB962C8B-B14F-4D97-AF65-F5344CB8AC3E}">
        <p14:creationId xmlns:p14="http://schemas.microsoft.com/office/powerpoint/2010/main" val="42892579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395536" y="1772816"/>
            <a:ext cx="8568952" cy="4680520"/>
          </a:xfrm>
        </p:spPr>
        <p:txBody>
          <a:bodyPr>
            <a:normAutofit/>
          </a:bodyPr>
          <a:lstStyle/>
          <a:p>
            <a:pPr algn="just">
              <a:spcBef>
                <a:spcPts val="0"/>
              </a:spcBef>
            </a:pPr>
            <a:r>
              <a:rPr lang="ro-RO" sz="2000" b="1" u="sng" dirty="0">
                <a:solidFill>
                  <a:schemeClr val="tx1"/>
                </a:solidFill>
                <a:latin typeface="Cambria" panose="02040503050406030204" pitchFamily="18" charset="0"/>
                <a:cs typeface="Arial" panose="020B0604020202020204" pitchFamily="34" charset="0"/>
              </a:rPr>
              <a:t>Metoda 1&amp;2</a:t>
            </a:r>
            <a:r>
              <a:rPr lang="en-US" sz="2000" dirty="0">
                <a:solidFill>
                  <a:schemeClr val="tx1"/>
                </a:solidFill>
                <a:latin typeface="Cambria" panose="02040503050406030204" pitchFamily="18" charset="0"/>
                <a:cs typeface="Arial" panose="020B0604020202020204" pitchFamily="34" charset="0"/>
              </a:rPr>
              <a:t>: </a:t>
            </a:r>
            <a:r>
              <a:rPr lang="ro-RO" sz="2000" dirty="0">
                <a:solidFill>
                  <a:schemeClr val="tx1"/>
                </a:solidFill>
                <a:latin typeface="Cambria" panose="02040503050406030204" pitchFamily="18" charset="0"/>
                <a:cs typeface="Arial" panose="020B0604020202020204" pitchFamily="34" charset="0"/>
              </a:rPr>
              <a:t>Personalul angajat </a:t>
            </a:r>
            <a:r>
              <a:rPr lang="en-US" sz="2000" b="1" dirty="0">
                <a:solidFill>
                  <a:schemeClr val="tx1"/>
                </a:solidFill>
                <a:latin typeface="Cambria" panose="02040503050406030204" pitchFamily="18" charset="0"/>
                <a:cs typeface="Arial" panose="020B0604020202020204" pitchFamily="34" charset="0"/>
              </a:rPr>
              <a:t>full-time</a:t>
            </a:r>
            <a:r>
              <a:rPr lang="ro-RO" sz="2000" b="1" dirty="0">
                <a:solidFill>
                  <a:schemeClr val="tx1"/>
                </a:solidFill>
                <a:latin typeface="Cambria" panose="02040503050406030204" pitchFamily="18" charset="0"/>
                <a:cs typeface="Arial" panose="020B0604020202020204" pitchFamily="34" charset="0"/>
              </a:rPr>
              <a:t> și </a:t>
            </a:r>
            <a:r>
              <a:rPr lang="fr-FR" sz="2000" b="1" dirty="0">
                <a:solidFill>
                  <a:schemeClr val="tx1"/>
                </a:solidFill>
                <a:latin typeface="Cambria" panose="02040503050406030204" pitchFamily="18" charset="0"/>
                <a:cs typeface="Arial" panose="020B0604020202020204" pitchFamily="34" charset="0"/>
              </a:rPr>
              <a:t>part-time (</a:t>
            </a:r>
            <a:r>
              <a:rPr lang="ro-RO" sz="2000" b="1" dirty="0">
                <a:solidFill>
                  <a:schemeClr val="tx1"/>
                </a:solidFill>
                <a:latin typeface="Cambria" panose="02040503050406030204" pitchFamily="18" charset="0"/>
                <a:cs typeface="Arial" panose="020B0604020202020204" pitchFamily="34" charset="0"/>
              </a:rPr>
              <a:t>procent fix – număr fix de ore/luna</a:t>
            </a:r>
            <a:r>
              <a:rPr lang="fr-FR" sz="2000" b="1" dirty="0">
                <a:solidFill>
                  <a:schemeClr val="tx1"/>
                </a:solidFill>
                <a:latin typeface="Cambria" panose="02040503050406030204" pitchFamily="18" charset="0"/>
                <a:cs typeface="Arial" panose="020B0604020202020204" pitchFamily="34" charset="0"/>
              </a:rPr>
              <a:t>) </a:t>
            </a:r>
            <a:r>
              <a:rPr lang="ro-RO" sz="2000" dirty="0">
                <a:solidFill>
                  <a:schemeClr val="tx1"/>
                </a:solidFill>
                <a:latin typeface="Cambria" panose="02040503050406030204" pitchFamily="18" charset="0"/>
                <a:cs typeface="Arial" panose="020B0604020202020204" pitchFamily="34" charset="0"/>
              </a:rPr>
              <a:t>în cadrul proiectului</a:t>
            </a:r>
            <a:endParaRPr lang="ro-RO" dirty="0">
              <a:solidFill>
                <a:schemeClr val="tx1"/>
              </a:solidFill>
              <a:latin typeface="Cambria" panose="02040503050406030204" pitchFamily="18" charset="0"/>
              <a:cs typeface="Arial" panose="020B0604020202020204" pitchFamily="34" charset="0"/>
            </a:endParaRPr>
          </a:p>
          <a:p>
            <a:pPr algn="l"/>
            <a:endParaRPr lang="ro-RO" sz="1600" dirty="0">
              <a:solidFill>
                <a:schemeClr val="tx2">
                  <a:lumMod val="75000"/>
                </a:schemeClr>
              </a:solidFill>
              <a:latin typeface="Cambria" panose="02040503050406030204" pitchFamily="18" charset="0"/>
            </a:endParaRPr>
          </a:p>
          <a:p>
            <a:pPr algn="l">
              <a:spcBef>
                <a:spcPts val="0"/>
              </a:spcBef>
            </a:pPr>
            <a:r>
              <a:rPr lang="ro-RO" sz="2000" b="1" dirty="0">
                <a:solidFill>
                  <a:schemeClr val="tx2">
                    <a:lumMod val="75000"/>
                  </a:schemeClr>
                </a:solidFill>
                <a:latin typeface="Cambria" panose="02040503050406030204" pitchFamily="18" charset="0"/>
              </a:rPr>
              <a:t>Exemplu:</a:t>
            </a:r>
          </a:p>
          <a:p>
            <a:pPr marL="342900" indent="-342900" algn="l">
              <a:spcBef>
                <a:spcPts val="0"/>
              </a:spcBef>
              <a:buFont typeface="Arial" panose="020B0604020202020204" pitchFamily="34" charset="0"/>
              <a:buChar char="•"/>
            </a:pPr>
            <a:r>
              <a:rPr lang="ro-RO" sz="2000" b="1" dirty="0">
                <a:solidFill>
                  <a:schemeClr val="tx2">
                    <a:lumMod val="75000"/>
                  </a:schemeClr>
                </a:solidFill>
                <a:latin typeface="Cambria" panose="02040503050406030204" pitchFamily="18" charset="0"/>
              </a:rPr>
              <a:t>Venit salarial brut este de  5000 lei (inclusiv contribuțiile salariale)</a:t>
            </a:r>
          </a:p>
          <a:p>
            <a:pPr marL="342900" indent="-342900" algn="l">
              <a:spcBef>
                <a:spcPts val="0"/>
              </a:spcBef>
              <a:buFont typeface="Arial" panose="020B0604020202020204" pitchFamily="34" charset="0"/>
              <a:buChar char="•"/>
            </a:pPr>
            <a:r>
              <a:rPr lang="ro-RO" sz="2000" b="1" dirty="0">
                <a:solidFill>
                  <a:schemeClr val="tx2">
                    <a:lumMod val="75000"/>
                  </a:schemeClr>
                </a:solidFill>
                <a:latin typeface="Cambria" panose="02040503050406030204" pitchFamily="18" charset="0"/>
              </a:rPr>
              <a:t>In cazul in care contractul de munca este încheiat exclusiv pentru proiect, se va deconta valoarea integrala a salariului;</a:t>
            </a:r>
          </a:p>
          <a:p>
            <a:pPr marL="342900" indent="-342900" algn="l">
              <a:spcBef>
                <a:spcPts val="0"/>
              </a:spcBef>
              <a:buFont typeface="Arial" panose="020B0604020202020204" pitchFamily="34" charset="0"/>
              <a:buChar char="•"/>
            </a:pPr>
            <a:r>
              <a:rPr lang="ro-RO" sz="2000" b="1" dirty="0">
                <a:solidFill>
                  <a:schemeClr val="tx2">
                    <a:lumMod val="75000"/>
                  </a:schemeClr>
                </a:solidFill>
                <a:latin typeface="Cambria" panose="02040503050406030204" pitchFamily="18" charset="0"/>
              </a:rPr>
              <a:t>In cazul in care este stabilit un procent fix din timpul lucrat,ex. 50% - acesta se va aplica valorii salariului efectiv </a:t>
            </a:r>
            <a:r>
              <a:rPr lang="ro-RO" sz="2000" b="1" dirty="0" smtClean="0">
                <a:solidFill>
                  <a:schemeClr val="tx2">
                    <a:lumMod val="75000"/>
                  </a:schemeClr>
                </a:solidFill>
                <a:latin typeface="Cambria" panose="02040503050406030204" pitchFamily="18" charset="0"/>
              </a:rPr>
              <a:t>plătit </a:t>
            </a:r>
            <a:r>
              <a:rPr lang="ro-RO" sz="2000" b="1" dirty="0">
                <a:solidFill>
                  <a:schemeClr val="tx2">
                    <a:lumMod val="75000"/>
                  </a:schemeClr>
                </a:solidFill>
                <a:latin typeface="Cambria" panose="02040503050406030204" pitchFamily="18" charset="0"/>
              </a:rPr>
              <a:t>in luna respectiva – in cazul acesta valoarea decontata va fi 2500 lei</a:t>
            </a:r>
            <a:r>
              <a:rPr lang="en-US" sz="2000" b="1" dirty="0">
                <a:solidFill>
                  <a:schemeClr val="tx2">
                    <a:lumMod val="75000"/>
                  </a:schemeClr>
                </a:solidFill>
                <a:latin typeface="Cambria" panose="02040503050406030204" pitchFamily="18" charset="0"/>
              </a:rPr>
              <a:t>;</a:t>
            </a:r>
            <a:endParaRPr lang="ro-RO" sz="2000" b="1" dirty="0">
              <a:solidFill>
                <a:schemeClr val="tx2">
                  <a:lumMod val="75000"/>
                </a:schemeClr>
              </a:solidFill>
              <a:latin typeface="Cambria" panose="02040503050406030204" pitchFamily="18" charset="0"/>
            </a:endParaRPr>
          </a:p>
          <a:p>
            <a:pPr marL="1255713" lvl="3" indent="-341313" algn="l">
              <a:spcBef>
                <a:spcPts val="0"/>
              </a:spcBef>
              <a:buFont typeface="Arial" panose="020B0604020202020204" pitchFamily="34" charset="0"/>
              <a:buChar char="•"/>
            </a:pPr>
            <a:endParaRPr lang="ro-RO" sz="2000" dirty="0">
              <a:solidFill>
                <a:schemeClr val="tx2">
                  <a:lumMod val="75000"/>
                </a:schemeClr>
              </a:solidFill>
              <a:latin typeface="Cambria" panose="02040503050406030204" pitchFamily="18" charset="0"/>
            </a:endParaRPr>
          </a:p>
          <a:p>
            <a:pPr algn="l">
              <a:spcBef>
                <a:spcPts val="0"/>
              </a:spcBef>
            </a:pPr>
            <a:r>
              <a:rPr lang="ro-RO" sz="2000" b="1" dirty="0">
                <a:solidFill>
                  <a:schemeClr val="tx2">
                    <a:lumMod val="75000"/>
                  </a:schemeClr>
                </a:solidFill>
                <a:latin typeface="Cambria" panose="02040503050406030204" pitchFamily="18" charset="0"/>
              </a:rPr>
              <a:t>Pentru aceste metode de raportare a cheltuielilor cu </a:t>
            </a:r>
            <a:r>
              <a:rPr lang="ro-RO" sz="2000" b="1" dirty="0" smtClean="0">
                <a:solidFill>
                  <a:schemeClr val="tx2">
                    <a:lumMod val="75000"/>
                  </a:schemeClr>
                </a:solidFill>
                <a:latin typeface="Cambria" panose="02040503050406030204" pitchFamily="18" charset="0"/>
              </a:rPr>
              <a:t>personalul </a:t>
            </a:r>
            <a:r>
              <a:rPr lang="ro-RO" sz="2000" b="1" dirty="0">
                <a:solidFill>
                  <a:schemeClr val="tx2">
                    <a:lumMod val="75000"/>
                  </a:schemeClr>
                </a:solidFill>
                <a:latin typeface="Cambria" panose="02040503050406030204" pitchFamily="18" charset="0"/>
              </a:rPr>
              <a:t>nu este necesară completarea fiselor de pontaj (</a:t>
            </a:r>
            <a:r>
              <a:rPr lang="ro-RO" sz="2000" b="1" dirty="0" err="1">
                <a:solidFill>
                  <a:schemeClr val="tx2">
                    <a:lumMod val="75000"/>
                  </a:schemeClr>
                </a:solidFill>
                <a:latin typeface="Cambria" panose="02040503050406030204" pitchFamily="18" charset="0"/>
              </a:rPr>
              <a:t>time-sheet</a:t>
            </a:r>
            <a:r>
              <a:rPr lang="ro-RO" sz="2000" b="1" dirty="0">
                <a:solidFill>
                  <a:schemeClr val="tx2">
                    <a:lumMod val="75000"/>
                  </a:schemeClr>
                </a:solidFill>
                <a:latin typeface="Cambria" panose="02040503050406030204" pitchFamily="18" charset="0"/>
              </a:rPr>
              <a:t>).</a:t>
            </a:r>
          </a:p>
        </p:txBody>
      </p:sp>
      <p:sp>
        <p:nvSpPr>
          <p:cNvPr id="4"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hu-HU" sz="3000" dirty="0">
                <a:solidFill>
                  <a:srgbClr val="4F81BD">
                    <a:lumMod val="75000"/>
                  </a:srgbClr>
                </a:solidFill>
                <a:latin typeface="Cambria" panose="02040503050406030204" pitchFamily="18" charset="0"/>
              </a:rPr>
              <a:t>Cheltuieli cu personalul</a:t>
            </a:r>
          </a:p>
        </p:txBody>
      </p:sp>
      <p:pic>
        <p:nvPicPr>
          <p:cNvPr id="5" name="Picture 2" descr="atten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504" y="5517232"/>
            <a:ext cx="338584"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07291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395536" y="1556792"/>
            <a:ext cx="8208912" cy="5112568"/>
          </a:xfrm>
        </p:spPr>
        <p:txBody>
          <a:bodyPr>
            <a:normAutofit fontScale="92500" lnSpcReduction="10000"/>
          </a:bodyPr>
          <a:lstStyle/>
          <a:p>
            <a:pPr algn="just">
              <a:spcBef>
                <a:spcPts val="0"/>
              </a:spcBef>
            </a:pPr>
            <a:r>
              <a:rPr lang="ro-RO" sz="2000" b="1" u="sng" dirty="0">
                <a:solidFill>
                  <a:schemeClr val="tx1"/>
                </a:solidFill>
                <a:latin typeface="Cambria" panose="02040503050406030204" pitchFamily="18" charset="0"/>
                <a:cs typeface="Arial" panose="020B0604020202020204" pitchFamily="34" charset="0"/>
              </a:rPr>
              <a:t>Metoda 3</a:t>
            </a:r>
            <a:r>
              <a:rPr lang="en-US" sz="2000" dirty="0">
                <a:solidFill>
                  <a:schemeClr val="tx1"/>
                </a:solidFill>
                <a:latin typeface="Cambria" panose="02040503050406030204" pitchFamily="18" charset="0"/>
                <a:cs typeface="Arial" panose="020B0604020202020204" pitchFamily="34" charset="0"/>
              </a:rPr>
              <a:t>: </a:t>
            </a:r>
            <a:r>
              <a:rPr lang="vi-VN" sz="2000" dirty="0">
                <a:solidFill>
                  <a:schemeClr val="tx1"/>
                </a:solidFill>
                <a:latin typeface="Cambria" panose="02040503050406030204" pitchFamily="18" charset="0"/>
                <a:cs typeface="Arial" panose="020B0604020202020204" pitchFamily="34" charset="0"/>
              </a:rPr>
              <a:t>Personalul angajat care lucrează part-time in cadrul proiectului cu un </a:t>
            </a:r>
            <a:r>
              <a:rPr lang="vi-VN" sz="2000" b="1" dirty="0">
                <a:solidFill>
                  <a:schemeClr val="tx1"/>
                </a:solidFill>
                <a:latin typeface="Cambria" panose="02040503050406030204" pitchFamily="18" charset="0"/>
                <a:cs typeface="Arial" panose="020B0604020202020204" pitchFamily="34" charset="0"/>
              </a:rPr>
              <a:t>procent flexibil (număr flexibil de ore pe lună)</a:t>
            </a:r>
          </a:p>
          <a:p>
            <a:pPr algn="l"/>
            <a:endParaRPr lang="ro-RO" sz="1600" dirty="0">
              <a:solidFill>
                <a:schemeClr val="tx2">
                  <a:lumMod val="75000"/>
                </a:schemeClr>
              </a:solidFill>
              <a:latin typeface="Cambria" panose="02040503050406030204" pitchFamily="18" charset="0"/>
            </a:endParaRPr>
          </a:p>
          <a:p>
            <a:pPr algn="l"/>
            <a:r>
              <a:rPr lang="en-US" sz="1800" b="1" u="sng" dirty="0">
                <a:solidFill>
                  <a:schemeClr val="tx2">
                    <a:lumMod val="75000"/>
                  </a:schemeClr>
                </a:solidFill>
                <a:latin typeface="Cambria" panose="02040503050406030204" pitchFamily="18" charset="0"/>
              </a:rPr>
              <a:t>a)</a:t>
            </a:r>
            <a:r>
              <a:rPr lang="vi-VN" sz="1800" b="1" u="sng" dirty="0">
                <a:solidFill>
                  <a:schemeClr val="tx2">
                    <a:lumMod val="75000"/>
                  </a:schemeClr>
                </a:solidFill>
                <a:latin typeface="Cambria" panose="02040503050406030204" pitchFamily="18" charset="0"/>
              </a:rPr>
              <a:t> Rată orară calculată la nivel</a:t>
            </a:r>
            <a:r>
              <a:rPr lang="ro-RO" sz="1800" b="1" u="sng" dirty="0">
                <a:solidFill>
                  <a:schemeClr val="tx2">
                    <a:lumMod val="75000"/>
                  </a:schemeClr>
                </a:solidFill>
                <a:latin typeface="Cambria" panose="02040503050406030204" pitchFamily="18" charset="0"/>
              </a:rPr>
              <a:t>ul</a:t>
            </a:r>
            <a:r>
              <a:rPr lang="vi-VN" sz="1800" b="1" u="sng" dirty="0">
                <a:solidFill>
                  <a:schemeClr val="tx2">
                    <a:lumMod val="75000"/>
                  </a:schemeClr>
                </a:solidFill>
                <a:latin typeface="Cambria" panose="02040503050406030204" pitchFamily="18" charset="0"/>
              </a:rPr>
              <a:t> costurilor salariale lunare</a:t>
            </a:r>
            <a:endParaRPr lang="vi-VN" sz="1800" dirty="0">
              <a:solidFill>
                <a:schemeClr val="tx2">
                  <a:lumMod val="75000"/>
                </a:schemeClr>
              </a:solidFill>
              <a:latin typeface="Cambria" panose="02040503050406030204" pitchFamily="18" charset="0"/>
            </a:endParaRPr>
          </a:p>
          <a:p>
            <a:pPr algn="l"/>
            <a:r>
              <a:rPr lang="ro-RO" sz="2600" dirty="0">
                <a:solidFill>
                  <a:schemeClr val="tx2">
                    <a:lumMod val="75000"/>
                  </a:schemeClr>
                </a:solidFill>
                <a:latin typeface="Cambria" panose="02040503050406030204" pitchFamily="18" charset="0"/>
              </a:rPr>
              <a:t>Exemplu: </a:t>
            </a:r>
          </a:p>
          <a:p>
            <a:pPr marL="457200" indent="-457200" algn="l">
              <a:buFont typeface="Arial" panose="020B0604020202020204" pitchFamily="34" charset="0"/>
              <a:buChar char="•"/>
            </a:pPr>
            <a:r>
              <a:rPr lang="en-US" sz="2600" dirty="0" err="1">
                <a:solidFill>
                  <a:schemeClr val="tx2">
                    <a:lumMod val="75000"/>
                  </a:schemeClr>
                </a:solidFill>
                <a:latin typeface="Cambria" panose="02040503050406030204" pitchFamily="18" charset="0"/>
              </a:rPr>
              <a:t>Venit</a:t>
            </a:r>
            <a:r>
              <a:rPr lang="en-US" sz="2600" dirty="0">
                <a:solidFill>
                  <a:schemeClr val="tx2">
                    <a:lumMod val="75000"/>
                  </a:schemeClr>
                </a:solidFill>
                <a:latin typeface="Cambria" panose="02040503050406030204" pitchFamily="18" charset="0"/>
              </a:rPr>
              <a:t> </a:t>
            </a:r>
            <a:r>
              <a:rPr lang="en-US" sz="2600" dirty="0" err="1">
                <a:solidFill>
                  <a:schemeClr val="tx2">
                    <a:lumMod val="75000"/>
                  </a:schemeClr>
                </a:solidFill>
                <a:latin typeface="Cambria" panose="02040503050406030204" pitchFamily="18" charset="0"/>
              </a:rPr>
              <a:t>salarial</a:t>
            </a:r>
            <a:r>
              <a:rPr lang="en-US" sz="2600" dirty="0">
                <a:solidFill>
                  <a:schemeClr val="tx2">
                    <a:lumMod val="75000"/>
                  </a:schemeClr>
                </a:solidFill>
                <a:latin typeface="Cambria" panose="02040503050406030204" pitchFamily="18" charset="0"/>
              </a:rPr>
              <a:t> brut</a:t>
            </a:r>
            <a:r>
              <a:rPr lang="ro-RO" sz="2600" dirty="0">
                <a:solidFill>
                  <a:schemeClr val="tx2">
                    <a:lumMod val="75000"/>
                  </a:schemeClr>
                </a:solidFill>
                <a:latin typeface="Cambria" panose="02040503050406030204" pitchFamily="18" charset="0"/>
              </a:rPr>
              <a:t> este de 4800 lei (inclusiv contribuțiile salariale)</a:t>
            </a:r>
          </a:p>
          <a:p>
            <a:pPr marL="457200" indent="-457200" algn="l">
              <a:buFont typeface="Arial" panose="020B0604020202020204" pitchFamily="34" charset="0"/>
              <a:buChar char="•"/>
            </a:pPr>
            <a:r>
              <a:rPr lang="ro-RO" sz="2600" dirty="0">
                <a:solidFill>
                  <a:schemeClr val="tx2">
                    <a:lumMod val="75000"/>
                  </a:schemeClr>
                </a:solidFill>
                <a:latin typeface="Cambria" panose="02040503050406030204" pitchFamily="18" charset="0"/>
              </a:rPr>
              <a:t>Luna februarie 2017 – 160 ore lucrătoare</a:t>
            </a:r>
          </a:p>
          <a:p>
            <a:pPr marL="457200" indent="-457200" algn="l">
              <a:buFont typeface="Arial" panose="020B0604020202020204" pitchFamily="34" charset="0"/>
              <a:buChar char="•"/>
            </a:pPr>
            <a:r>
              <a:rPr lang="ro-RO" sz="2600" dirty="0">
                <a:solidFill>
                  <a:schemeClr val="tx2">
                    <a:lumMod val="75000"/>
                  </a:schemeClr>
                </a:solidFill>
                <a:latin typeface="Cambria" panose="02040503050406030204" pitchFamily="18" charset="0"/>
              </a:rPr>
              <a:t>Valoarea ratei orare: 4800 lei / 160 ore = 30 lei</a:t>
            </a:r>
          </a:p>
          <a:p>
            <a:pPr marL="457200" indent="-457200" algn="l">
              <a:buFont typeface="Arial" panose="020B0604020202020204" pitchFamily="34" charset="0"/>
              <a:buChar char="•"/>
            </a:pPr>
            <a:r>
              <a:rPr lang="ro-RO" sz="2600" dirty="0">
                <a:solidFill>
                  <a:schemeClr val="tx2">
                    <a:lumMod val="75000"/>
                  </a:schemeClr>
                </a:solidFill>
                <a:latin typeface="Cambria" panose="02040503050406030204" pitchFamily="18" charset="0"/>
              </a:rPr>
              <a:t>Ore lucrate in cadrul proiectului conform </a:t>
            </a:r>
            <a:r>
              <a:rPr lang="ro-RO" sz="2600" dirty="0" err="1">
                <a:solidFill>
                  <a:schemeClr val="tx2">
                    <a:lumMod val="75000"/>
                  </a:schemeClr>
                </a:solidFill>
                <a:latin typeface="Cambria" panose="02040503050406030204" pitchFamily="18" charset="0"/>
              </a:rPr>
              <a:t>time-sheetului</a:t>
            </a:r>
            <a:r>
              <a:rPr lang="ro-RO" sz="2600" dirty="0">
                <a:solidFill>
                  <a:schemeClr val="tx2">
                    <a:lumMod val="75000"/>
                  </a:schemeClr>
                </a:solidFill>
                <a:latin typeface="Cambria" panose="02040503050406030204" pitchFamily="18" charset="0"/>
              </a:rPr>
              <a:t> : 80 – valoare decontata pe proiect: 30 lei x 80 ore = 2400 lei</a:t>
            </a:r>
          </a:p>
          <a:p>
            <a:pPr algn="l"/>
            <a:r>
              <a:rPr lang="ro-RO" sz="2000" b="1" dirty="0">
                <a:solidFill>
                  <a:schemeClr val="tx2"/>
                </a:solidFill>
                <a:latin typeface="Cambria" panose="02040503050406030204" pitchFamily="18" charset="0"/>
              </a:rPr>
              <a:t>Pentru ace</a:t>
            </a:r>
            <a:r>
              <a:rPr lang="en-US" sz="2000" b="1" dirty="0">
                <a:solidFill>
                  <a:schemeClr val="tx2"/>
                </a:solidFill>
                <a:latin typeface="Cambria" panose="02040503050406030204" pitchFamily="18" charset="0"/>
              </a:rPr>
              <a:t>a</a:t>
            </a:r>
            <a:r>
              <a:rPr lang="ro-RO" sz="2000" b="1" dirty="0">
                <a:solidFill>
                  <a:schemeClr val="tx2"/>
                </a:solidFill>
                <a:latin typeface="Cambria" panose="02040503050406030204" pitchFamily="18" charset="0"/>
              </a:rPr>
              <a:t>stă metodă de raportare a cheltuielilor cu personalul </a:t>
            </a:r>
            <a:r>
              <a:rPr lang="ro-RO" sz="2000" b="1" dirty="0">
                <a:solidFill>
                  <a:srgbClr val="FF0000"/>
                </a:solidFill>
                <a:latin typeface="Cambria" panose="02040503050406030204" pitchFamily="18" charset="0"/>
              </a:rPr>
              <a:t>este necesară </a:t>
            </a:r>
            <a:r>
              <a:rPr lang="ro-RO" sz="2000" b="1" dirty="0">
                <a:solidFill>
                  <a:schemeClr val="tx2"/>
                </a:solidFill>
                <a:latin typeface="Cambria" panose="02040503050406030204" pitchFamily="18" charset="0"/>
              </a:rPr>
              <a:t>completarea fișelor de pontaj (time-sheet)</a:t>
            </a:r>
            <a:r>
              <a:rPr lang="en-US" sz="2000" b="1" dirty="0">
                <a:solidFill>
                  <a:schemeClr val="tx2"/>
                </a:solidFill>
                <a:latin typeface="Cambria" panose="02040503050406030204" pitchFamily="18" charset="0"/>
              </a:rPr>
              <a:t> inclusive </a:t>
            </a:r>
            <a:r>
              <a:rPr lang="en-US" sz="2000" b="1" dirty="0" err="1">
                <a:solidFill>
                  <a:schemeClr val="tx2"/>
                </a:solidFill>
                <a:latin typeface="Cambria" panose="02040503050406030204" pitchFamily="18" charset="0"/>
              </a:rPr>
              <a:t>pe</a:t>
            </a:r>
            <a:r>
              <a:rPr lang="en-US" sz="2000" b="1" dirty="0">
                <a:solidFill>
                  <a:schemeClr val="tx2"/>
                </a:solidFill>
                <a:latin typeface="Cambria" panose="02040503050406030204" pitchFamily="18" charset="0"/>
              </a:rPr>
              <a:t> </a:t>
            </a:r>
            <a:r>
              <a:rPr lang="en-US" sz="2000" b="1" dirty="0" err="1">
                <a:solidFill>
                  <a:schemeClr val="tx2"/>
                </a:solidFill>
                <a:latin typeface="Cambria" panose="02040503050406030204" pitchFamily="18" charset="0"/>
              </a:rPr>
              <a:t>pachete</a:t>
            </a:r>
            <a:r>
              <a:rPr lang="en-US" sz="2000" b="1" dirty="0">
                <a:solidFill>
                  <a:schemeClr val="tx2"/>
                </a:solidFill>
                <a:latin typeface="Cambria" panose="02040503050406030204" pitchFamily="18" charset="0"/>
              </a:rPr>
              <a:t> de </a:t>
            </a:r>
            <a:r>
              <a:rPr lang="en-US" sz="2000" b="1" dirty="0" err="1">
                <a:solidFill>
                  <a:schemeClr val="tx2"/>
                </a:solidFill>
                <a:latin typeface="Cambria" panose="02040503050406030204" pitchFamily="18" charset="0"/>
              </a:rPr>
              <a:t>lucru</a:t>
            </a:r>
            <a:r>
              <a:rPr lang="en-US" sz="2000" b="1" dirty="0">
                <a:solidFill>
                  <a:schemeClr val="tx2"/>
                </a:solidFill>
                <a:latin typeface="Cambria" panose="02040503050406030204" pitchFamily="18" charset="0"/>
              </a:rPr>
              <a:t>.</a:t>
            </a:r>
            <a:endParaRPr lang="ro-RO" sz="2000" b="1" dirty="0">
              <a:solidFill>
                <a:schemeClr val="tx2"/>
              </a:solidFill>
              <a:latin typeface="Cambria" panose="02040503050406030204" pitchFamily="18" charset="0"/>
            </a:endParaRPr>
          </a:p>
        </p:txBody>
      </p:sp>
      <p:sp>
        <p:nvSpPr>
          <p:cNvPr id="4"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hu-HU" sz="3000" dirty="0">
                <a:solidFill>
                  <a:srgbClr val="4F81BD">
                    <a:lumMod val="75000"/>
                  </a:srgbClr>
                </a:solidFill>
                <a:latin typeface="Cambria" panose="02040503050406030204" pitchFamily="18" charset="0"/>
              </a:rPr>
              <a:t>Cheltuieli cu personalul</a:t>
            </a:r>
          </a:p>
        </p:txBody>
      </p:sp>
      <p:pic>
        <p:nvPicPr>
          <p:cNvPr id="5" name="Picture 2" descr="atten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504" y="5715004"/>
            <a:ext cx="360040" cy="306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29081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vi-VN" sz="3000" dirty="0">
                <a:solidFill>
                  <a:srgbClr val="4F81BD">
                    <a:lumMod val="75000"/>
                  </a:srgbClr>
                </a:solidFill>
                <a:latin typeface="Cambria" panose="02040503050406030204" pitchFamily="18" charset="0"/>
              </a:rPr>
              <a:t>E</a:t>
            </a:r>
            <a:r>
              <a:rPr lang="ro-RO" sz="3000" dirty="0">
                <a:solidFill>
                  <a:srgbClr val="4F81BD">
                    <a:lumMod val="75000"/>
                  </a:srgbClr>
                </a:solidFill>
                <a:latin typeface="Cambria" panose="02040503050406030204" pitchFamily="18" charset="0"/>
              </a:rPr>
              <a:t>fectuarea</a:t>
            </a:r>
            <a:r>
              <a:rPr lang="en-US" sz="3000" dirty="0">
                <a:solidFill>
                  <a:srgbClr val="4F81BD">
                    <a:lumMod val="75000"/>
                  </a:srgbClr>
                </a:solidFill>
                <a:latin typeface="Cambria" panose="02040503050406030204" pitchFamily="18" charset="0"/>
              </a:rPr>
              <a:t> c</a:t>
            </a:r>
            <a:r>
              <a:rPr lang="vi-VN" sz="3000" dirty="0">
                <a:solidFill>
                  <a:srgbClr val="4F81BD">
                    <a:lumMod val="75000"/>
                  </a:srgbClr>
                </a:solidFill>
                <a:latin typeface="Cambria" panose="02040503050406030204" pitchFamily="18" charset="0"/>
              </a:rPr>
              <a:t>ontrolului</a:t>
            </a:r>
            <a:endParaRPr lang="hu-HU" sz="3000" dirty="0">
              <a:solidFill>
                <a:srgbClr val="4F81BD">
                  <a:lumMod val="75000"/>
                </a:srgbClr>
              </a:solidFill>
              <a:latin typeface="Cambria" panose="02040503050406030204" pitchFamily="18" charset="0"/>
            </a:endParaRPr>
          </a:p>
        </p:txBody>
      </p:sp>
      <p:sp>
        <p:nvSpPr>
          <p:cNvPr id="7" name="Alcím 2"/>
          <p:cNvSpPr>
            <a:spLocks noGrp="1"/>
          </p:cNvSpPr>
          <p:nvPr>
            <p:ph type="subTitle" idx="1"/>
          </p:nvPr>
        </p:nvSpPr>
        <p:spPr>
          <a:xfrm>
            <a:off x="611560" y="1772816"/>
            <a:ext cx="7992888" cy="4608512"/>
          </a:xfrm>
        </p:spPr>
        <p:txBody>
          <a:bodyPr>
            <a:normAutofit/>
          </a:bodyPr>
          <a:lstStyle/>
          <a:p>
            <a:pPr algn="l">
              <a:spcBef>
                <a:spcPts val="0"/>
              </a:spcBef>
              <a:spcAft>
                <a:spcPts val="1800"/>
              </a:spcAft>
            </a:pPr>
            <a:r>
              <a:rPr lang="ro-RO" sz="2600" dirty="0">
                <a:solidFill>
                  <a:schemeClr val="accent1">
                    <a:lumMod val="75000"/>
                  </a:schemeClr>
                </a:solidFill>
                <a:latin typeface="Cambria" panose="02040503050406030204" pitchFamily="18" charset="0"/>
              </a:rPr>
              <a:t>Etape de desfășurare a Controlului de Prim Nivel:</a:t>
            </a:r>
          </a:p>
          <a:p>
            <a:pPr marL="342900" indent="-342900" algn="l">
              <a:spcBef>
                <a:spcPts val="0"/>
              </a:spcBef>
              <a:spcAft>
                <a:spcPts val="1200"/>
              </a:spcAft>
              <a:buFont typeface="Wingdings" panose="05000000000000000000" pitchFamily="2" charset="2"/>
              <a:buChar char="Ø"/>
            </a:pPr>
            <a:r>
              <a:rPr lang="ro-RO" sz="2400" dirty="0">
                <a:solidFill>
                  <a:schemeClr val="tx2">
                    <a:lumMod val="75000"/>
                  </a:schemeClr>
                </a:solidFill>
                <a:latin typeface="Cambria" panose="02040503050406030204" pitchFamily="18" charset="0"/>
              </a:rPr>
              <a:t>Inițierea controlului de prim nivel;</a:t>
            </a:r>
          </a:p>
          <a:p>
            <a:pPr marL="342900" indent="-342900" algn="l">
              <a:spcBef>
                <a:spcPts val="0"/>
              </a:spcBef>
              <a:spcAft>
                <a:spcPts val="1200"/>
              </a:spcAft>
              <a:buFont typeface="Wingdings" panose="05000000000000000000" pitchFamily="2" charset="2"/>
              <a:buChar char="Ø"/>
            </a:pPr>
            <a:r>
              <a:rPr lang="ro-RO" sz="2400" dirty="0">
                <a:solidFill>
                  <a:schemeClr val="tx2">
                    <a:lumMod val="75000"/>
                  </a:schemeClr>
                </a:solidFill>
                <a:latin typeface="Cambria" panose="02040503050406030204" pitchFamily="18" charset="0"/>
              </a:rPr>
              <a:t>Verificarea administrativă;</a:t>
            </a:r>
          </a:p>
          <a:p>
            <a:pPr marL="342900" indent="-342900" algn="l">
              <a:spcBef>
                <a:spcPts val="0"/>
              </a:spcBef>
              <a:spcAft>
                <a:spcPts val="1200"/>
              </a:spcAft>
              <a:buFont typeface="Wingdings" panose="05000000000000000000" pitchFamily="2" charset="2"/>
              <a:buChar char="Ø"/>
            </a:pPr>
            <a:r>
              <a:rPr lang="ro-RO" sz="2400" dirty="0">
                <a:solidFill>
                  <a:schemeClr val="tx2">
                    <a:lumMod val="75000"/>
                  </a:schemeClr>
                </a:solidFill>
                <a:latin typeface="Cambria" panose="02040503050406030204" pitchFamily="18" charset="0"/>
              </a:rPr>
              <a:t>Verificarea la fața locului;</a:t>
            </a:r>
          </a:p>
          <a:p>
            <a:pPr marL="342900" indent="-342900" algn="l">
              <a:spcBef>
                <a:spcPts val="0"/>
              </a:spcBef>
              <a:spcAft>
                <a:spcPts val="1200"/>
              </a:spcAft>
              <a:buFont typeface="Wingdings" panose="05000000000000000000" pitchFamily="2" charset="2"/>
              <a:buChar char="Ø"/>
            </a:pPr>
            <a:r>
              <a:rPr lang="ro-RO" sz="2400" dirty="0">
                <a:solidFill>
                  <a:schemeClr val="tx2">
                    <a:lumMod val="75000"/>
                  </a:schemeClr>
                </a:solidFill>
                <a:latin typeface="Cambria" panose="02040503050406030204" pitchFamily="18" charset="0"/>
              </a:rPr>
              <a:t>Emiterea Certificatului de Control de Prim Nivel.</a:t>
            </a:r>
          </a:p>
          <a:p>
            <a:pPr marL="342900" indent="-342900" algn="l">
              <a:spcBef>
                <a:spcPts val="0"/>
              </a:spcBef>
              <a:spcAft>
                <a:spcPts val="1200"/>
              </a:spcAft>
              <a:buFont typeface="Wingdings" panose="05000000000000000000" pitchFamily="2" charset="2"/>
              <a:buChar char="Ø"/>
            </a:pPr>
            <a:endParaRPr lang="ro-RO" sz="2400" dirty="0">
              <a:solidFill>
                <a:schemeClr val="tx2">
                  <a:lumMod val="75000"/>
                </a:schemeClr>
              </a:solidFill>
              <a:latin typeface="Cambria" panose="02040503050406030204" pitchFamily="18" charset="0"/>
            </a:endParaRPr>
          </a:p>
          <a:p>
            <a:pPr marL="342900" indent="-342900" algn="l">
              <a:spcBef>
                <a:spcPts val="0"/>
              </a:spcBef>
              <a:spcAft>
                <a:spcPts val="1200"/>
              </a:spcAft>
              <a:buFont typeface="Wingdings" panose="05000000000000000000" pitchFamily="2" charset="2"/>
              <a:buChar char="Ø"/>
            </a:pPr>
            <a:r>
              <a:rPr lang="ro-RO" sz="2400" dirty="0">
                <a:solidFill>
                  <a:schemeClr val="tx2">
                    <a:lumMod val="75000"/>
                  </a:schemeClr>
                </a:solidFill>
                <a:latin typeface="Cambria" panose="02040503050406030204" pitchFamily="18" charset="0"/>
              </a:rPr>
              <a:t>Conform regulilor programului Controlul de Prim Nivel are la dispoziție 60 de zile calendaristice pentru a emite Certificatul de Control de Prim Nivel;</a:t>
            </a:r>
          </a:p>
        </p:txBody>
      </p:sp>
    </p:spTree>
    <p:extLst>
      <p:ext uri="{BB962C8B-B14F-4D97-AF65-F5344CB8AC3E}">
        <p14:creationId xmlns:p14="http://schemas.microsoft.com/office/powerpoint/2010/main" val="2971623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395536" y="1628800"/>
            <a:ext cx="8280920" cy="4968552"/>
          </a:xfrm>
        </p:spPr>
        <p:txBody>
          <a:bodyPr>
            <a:normAutofit fontScale="85000" lnSpcReduction="10000"/>
          </a:bodyPr>
          <a:lstStyle/>
          <a:p>
            <a:pPr algn="l"/>
            <a:r>
              <a:rPr lang="ro-RO" sz="1800" b="1" u="sng" dirty="0">
                <a:solidFill>
                  <a:schemeClr val="tx2">
                    <a:lumMod val="75000"/>
                  </a:schemeClr>
                </a:solidFill>
                <a:latin typeface="Cambria" panose="02040503050406030204" pitchFamily="18" charset="0"/>
              </a:rPr>
              <a:t>b) </a:t>
            </a:r>
            <a:r>
              <a:rPr lang="vi-VN" sz="1800" b="1" u="sng" dirty="0">
                <a:solidFill>
                  <a:schemeClr val="tx2">
                    <a:lumMod val="75000"/>
                  </a:schemeClr>
                </a:solidFill>
                <a:latin typeface="Cambria" panose="02040503050406030204" pitchFamily="18" charset="0"/>
              </a:rPr>
              <a:t>Rată orară calculată la nivel</a:t>
            </a:r>
            <a:r>
              <a:rPr lang="ro-RO" sz="1800" b="1" u="sng" dirty="0">
                <a:solidFill>
                  <a:schemeClr val="tx2">
                    <a:lumMod val="75000"/>
                  </a:schemeClr>
                </a:solidFill>
                <a:latin typeface="Cambria" panose="02040503050406030204" pitchFamily="18" charset="0"/>
              </a:rPr>
              <a:t>ul</a:t>
            </a:r>
            <a:r>
              <a:rPr lang="vi-VN" sz="1800" b="1" u="sng" dirty="0">
                <a:solidFill>
                  <a:schemeClr val="tx2">
                    <a:lumMod val="75000"/>
                  </a:schemeClr>
                </a:solidFill>
                <a:latin typeface="Cambria" panose="02040503050406030204" pitchFamily="18" charset="0"/>
              </a:rPr>
              <a:t> costurilor salariale anuale</a:t>
            </a:r>
            <a:endParaRPr lang="ro-RO" sz="1800" b="1" u="sng" dirty="0">
              <a:solidFill>
                <a:schemeClr val="tx2">
                  <a:lumMod val="75000"/>
                </a:schemeClr>
              </a:solidFill>
              <a:latin typeface="Cambria" panose="02040503050406030204" pitchFamily="18" charset="0"/>
            </a:endParaRPr>
          </a:p>
          <a:p>
            <a:pPr algn="l"/>
            <a:endParaRPr lang="vi-VN" sz="1800" b="1" u="sng" dirty="0">
              <a:solidFill>
                <a:schemeClr val="tx2">
                  <a:lumMod val="75000"/>
                </a:schemeClr>
              </a:solidFill>
              <a:latin typeface="Cambria" panose="02040503050406030204" pitchFamily="18" charset="0"/>
            </a:endParaRPr>
          </a:p>
          <a:p>
            <a:pPr marL="285750" indent="-285750" algn="l">
              <a:buFontTx/>
              <a:buChar char="-"/>
            </a:pPr>
            <a:r>
              <a:rPr lang="vi-VN" sz="1800" dirty="0">
                <a:solidFill>
                  <a:schemeClr val="tx2">
                    <a:lumMod val="75000"/>
                  </a:schemeClr>
                </a:solidFill>
                <a:latin typeface="Cambria" panose="02040503050406030204" pitchFamily="18" charset="0"/>
              </a:rPr>
              <a:t>Total costuri anuale salariale </a:t>
            </a:r>
            <a:r>
              <a:rPr lang="vi-VN" sz="1800" b="1" dirty="0">
                <a:solidFill>
                  <a:schemeClr val="tx2">
                    <a:lumMod val="75000"/>
                  </a:schemeClr>
                </a:solidFill>
                <a:latin typeface="Cambria" panose="02040503050406030204" pitchFamily="18" charset="0"/>
              </a:rPr>
              <a:t>anterioare semnării contractului de finanțare </a:t>
            </a:r>
            <a:r>
              <a:rPr lang="vi-VN" sz="1800" dirty="0">
                <a:solidFill>
                  <a:schemeClr val="tx2">
                    <a:lumMod val="75000"/>
                  </a:schemeClr>
                </a:solidFill>
                <a:latin typeface="Cambria" panose="02040503050406030204" pitchFamily="18" charset="0"/>
              </a:rPr>
              <a:t>(salariul brut și </a:t>
            </a:r>
            <a:r>
              <a:rPr lang="it-IT" sz="1800" dirty="0">
                <a:solidFill>
                  <a:schemeClr val="tx2">
                    <a:lumMod val="75000"/>
                  </a:schemeClr>
                </a:solidFill>
                <a:latin typeface="Cambria" panose="02040503050406030204" pitchFamily="18" charset="0"/>
              </a:rPr>
              <a:t>costuri indirecte legate de plățile salariale</a:t>
            </a:r>
            <a:r>
              <a:rPr lang="ro-RO" sz="1800" dirty="0">
                <a:solidFill>
                  <a:schemeClr val="tx2">
                    <a:lumMod val="75000"/>
                  </a:schemeClr>
                </a:solidFill>
                <a:latin typeface="Cambria" panose="02040503050406030204" pitchFamily="18" charset="0"/>
              </a:rPr>
              <a:t> + eventualele bonusuri</a:t>
            </a:r>
            <a:r>
              <a:rPr lang="vi-VN" sz="1800" dirty="0">
                <a:solidFill>
                  <a:schemeClr val="tx2">
                    <a:lumMod val="75000"/>
                  </a:schemeClr>
                </a:solidFill>
                <a:latin typeface="Cambria" panose="02040503050406030204" pitchFamily="18" charset="0"/>
              </a:rPr>
              <a:t>)</a:t>
            </a:r>
          </a:p>
          <a:p>
            <a:pPr marL="285750" indent="-285750" algn="l">
              <a:buFontTx/>
              <a:buChar char="-"/>
            </a:pPr>
            <a:r>
              <a:rPr lang="vi-VN" sz="1800" dirty="0">
                <a:solidFill>
                  <a:schemeClr val="tx2">
                    <a:lumMod val="75000"/>
                  </a:schemeClr>
                </a:solidFill>
                <a:latin typeface="Cambria" panose="02040503050406030204" pitchFamily="18" charset="0"/>
              </a:rPr>
              <a:t>Numărul de ore lucrătoare pe an conform Regulamentului (EU) Nr. 1303/2013, Articolul 68(2) și anume </a:t>
            </a:r>
            <a:r>
              <a:rPr lang="vi-VN" sz="1800" b="1" dirty="0">
                <a:solidFill>
                  <a:schemeClr val="tx2">
                    <a:lumMod val="75000"/>
                  </a:schemeClr>
                </a:solidFill>
                <a:latin typeface="Cambria" panose="02040503050406030204" pitchFamily="18" charset="0"/>
              </a:rPr>
              <a:t>1720 h/pe an</a:t>
            </a:r>
            <a:endParaRPr lang="ro-RO" sz="1800" b="1" dirty="0">
              <a:solidFill>
                <a:schemeClr val="tx2">
                  <a:lumMod val="75000"/>
                </a:schemeClr>
              </a:solidFill>
              <a:latin typeface="Cambria" panose="02040503050406030204" pitchFamily="18" charset="0"/>
            </a:endParaRPr>
          </a:p>
          <a:p>
            <a:pPr marL="457200" indent="-457200" algn="l">
              <a:buFontTx/>
              <a:buChar char="-"/>
            </a:pPr>
            <a:r>
              <a:rPr lang="ro-RO" sz="1800" b="1" dirty="0">
                <a:solidFill>
                  <a:schemeClr val="tx2">
                    <a:lumMod val="75000"/>
                  </a:schemeClr>
                </a:solidFill>
                <a:latin typeface="Cambria" panose="02040503050406030204" pitchFamily="18" charset="0"/>
              </a:rPr>
              <a:t>Exemplu:</a:t>
            </a:r>
          </a:p>
          <a:p>
            <a:pPr marL="457200" indent="-457200" algn="l">
              <a:buFontTx/>
              <a:buChar char="-"/>
            </a:pPr>
            <a:r>
              <a:rPr lang="ro-RO" sz="1800" b="1" dirty="0">
                <a:solidFill>
                  <a:schemeClr val="tx2">
                    <a:lumMod val="75000"/>
                  </a:schemeClr>
                </a:solidFill>
                <a:latin typeface="Cambria" panose="02040503050406030204" pitchFamily="18" charset="0"/>
              </a:rPr>
              <a:t>Contractul de finanțare a fost semnat in ianuarie 2017 – se va lua in calcul costul salarial generat in perioada ianuarie –decembrie 2016: valoare statelor de salarii din perioada ianuarie –decembrie 2016: </a:t>
            </a:r>
            <a:r>
              <a:rPr lang="ro-RO" sz="1800" b="1" dirty="0">
                <a:solidFill>
                  <a:srgbClr val="C00000"/>
                </a:solidFill>
                <a:latin typeface="Cambria" panose="02040503050406030204" pitchFamily="18" charset="0"/>
              </a:rPr>
              <a:t>51.600 lei</a:t>
            </a:r>
          </a:p>
          <a:p>
            <a:pPr marL="457200" indent="-457200" algn="l">
              <a:buFontTx/>
              <a:buChar char="-"/>
            </a:pPr>
            <a:r>
              <a:rPr lang="ro-RO" sz="1800" b="1" dirty="0">
                <a:solidFill>
                  <a:schemeClr val="tx2">
                    <a:lumMod val="75000"/>
                  </a:schemeClr>
                </a:solidFill>
                <a:latin typeface="Cambria" panose="02040503050406030204" pitchFamily="18" charset="0"/>
              </a:rPr>
              <a:t>Valoare rata orara anuala </a:t>
            </a:r>
            <a:r>
              <a:rPr lang="ro-RO" sz="1800" b="1" dirty="0">
                <a:solidFill>
                  <a:srgbClr val="C00000"/>
                </a:solidFill>
                <a:latin typeface="Cambria" panose="02040503050406030204" pitchFamily="18" charset="0"/>
              </a:rPr>
              <a:t>51.600 lei / 1720 ore = 30 lei</a:t>
            </a:r>
          </a:p>
          <a:p>
            <a:pPr marL="457200" indent="-457200" algn="l">
              <a:buFontTx/>
              <a:buChar char="-"/>
            </a:pPr>
            <a:r>
              <a:rPr lang="ro-RO" sz="1800" b="1" dirty="0">
                <a:solidFill>
                  <a:schemeClr val="tx2">
                    <a:lumMod val="75000"/>
                  </a:schemeClr>
                </a:solidFill>
                <a:latin typeface="Cambria" panose="02040503050406030204" pitchFamily="18" charset="0"/>
              </a:rPr>
              <a:t>Valoare decontata in luna februarie 2017: </a:t>
            </a:r>
            <a:r>
              <a:rPr lang="ro-RO" sz="1800" b="1" dirty="0">
                <a:solidFill>
                  <a:srgbClr val="C00000"/>
                </a:solidFill>
                <a:latin typeface="Cambria" panose="02040503050406030204" pitchFamily="18" charset="0"/>
              </a:rPr>
              <a:t>30 lei x 80 ore </a:t>
            </a:r>
            <a:r>
              <a:rPr lang="ro-RO" sz="1800" b="1" dirty="0">
                <a:solidFill>
                  <a:schemeClr val="tx2">
                    <a:lumMod val="75000"/>
                  </a:schemeClr>
                </a:solidFill>
                <a:latin typeface="Cambria" panose="02040503050406030204" pitchFamily="18" charset="0"/>
              </a:rPr>
              <a:t>(</a:t>
            </a:r>
            <a:r>
              <a:rPr lang="ro-RO" sz="1800" b="1" dirty="0" err="1">
                <a:solidFill>
                  <a:schemeClr val="tx2">
                    <a:lumMod val="75000"/>
                  </a:schemeClr>
                </a:solidFill>
                <a:latin typeface="Cambria" panose="02040503050406030204" pitchFamily="18" charset="0"/>
              </a:rPr>
              <a:t>ore</a:t>
            </a:r>
            <a:r>
              <a:rPr lang="ro-RO" sz="1800" b="1" dirty="0">
                <a:solidFill>
                  <a:schemeClr val="tx2">
                    <a:lumMod val="75000"/>
                  </a:schemeClr>
                </a:solidFill>
                <a:latin typeface="Cambria" panose="02040503050406030204" pitchFamily="18" charset="0"/>
              </a:rPr>
              <a:t> lucrate in luna februarie in cadrul proiectului, conform </a:t>
            </a:r>
            <a:r>
              <a:rPr lang="ro-RO" sz="1800" b="1" dirty="0" err="1">
                <a:solidFill>
                  <a:schemeClr val="tx2">
                    <a:lumMod val="75000"/>
                  </a:schemeClr>
                </a:solidFill>
                <a:latin typeface="Cambria" panose="02040503050406030204" pitchFamily="18" charset="0"/>
              </a:rPr>
              <a:t>time-sheet</a:t>
            </a:r>
            <a:r>
              <a:rPr lang="ro-RO" sz="1800" b="1" dirty="0">
                <a:solidFill>
                  <a:schemeClr val="tx2">
                    <a:lumMod val="75000"/>
                  </a:schemeClr>
                </a:solidFill>
                <a:latin typeface="Cambria" panose="02040503050406030204" pitchFamily="18" charset="0"/>
              </a:rPr>
              <a:t>) = </a:t>
            </a:r>
            <a:r>
              <a:rPr lang="ro-RO" sz="1800" b="1" dirty="0">
                <a:solidFill>
                  <a:srgbClr val="C00000"/>
                </a:solidFill>
                <a:latin typeface="Cambria" panose="02040503050406030204" pitchFamily="18" charset="0"/>
              </a:rPr>
              <a:t>2400 lei</a:t>
            </a:r>
            <a:endParaRPr lang="ro-RO" sz="2600" dirty="0">
              <a:solidFill>
                <a:srgbClr val="C00000"/>
              </a:solidFill>
              <a:latin typeface="Cambria" panose="02040503050406030204" pitchFamily="18" charset="0"/>
            </a:endParaRPr>
          </a:p>
          <a:p>
            <a:pPr algn="l">
              <a:spcBef>
                <a:spcPts val="1200"/>
              </a:spcBef>
            </a:pPr>
            <a:r>
              <a:rPr lang="ro-RO" sz="2000" b="1" dirty="0">
                <a:solidFill>
                  <a:schemeClr val="tx2"/>
                </a:solidFill>
                <a:latin typeface="Cambria" panose="02040503050406030204" pitchFamily="18" charset="0"/>
              </a:rPr>
              <a:t>Pentru această metodă de raportare a cheltuielilor cu personalul </a:t>
            </a:r>
            <a:r>
              <a:rPr lang="ro-RO" sz="2000" b="1" dirty="0">
                <a:solidFill>
                  <a:srgbClr val="FF0000"/>
                </a:solidFill>
                <a:latin typeface="Cambria" panose="02040503050406030204" pitchFamily="18" charset="0"/>
              </a:rPr>
              <a:t>este necesară </a:t>
            </a:r>
            <a:r>
              <a:rPr lang="ro-RO" sz="2000" b="1" dirty="0">
                <a:solidFill>
                  <a:schemeClr val="tx2"/>
                </a:solidFill>
                <a:latin typeface="Cambria" panose="02040503050406030204" pitchFamily="18" charset="0"/>
              </a:rPr>
              <a:t>completarea fiselor de pontaj (time-sheet)</a:t>
            </a:r>
            <a:r>
              <a:rPr lang="en-US" sz="2000" b="1" dirty="0">
                <a:solidFill>
                  <a:schemeClr val="tx2"/>
                </a:solidFill>
                <a:latin typeface="Cambria" panose="02040503050406030204" pitchFamily="18" charset="0"/>
              </a:rPr>
              <a:t> inclusive </a:t>
            </a:r>
            <a:r>
              <a:rPr lang="en-US" sz="2000" b="1" dirty="0" err="1">
                <a:solidFill>
                  <a:schemeClr val="tx2"/>
                </a:solidFill>
                <a:latin typeface="Cambria" panose="02040503050406030204" pitchFamily="18" charset="0"/>
              </a:rPr>
              <a:t>pe</a:t>
            </a:r>
            <a:r>
              <a:rPr lang="en-US" sz="2000" b="1" dirty="0">
                <a:solidFill>
                  <a:schemeClr val="tx2"/>
                </a:solidFill>
                <a:latin typeface="Cambria" panose="02040503050406030204" pitchFamily="18" charset="0"/>
              </a:rPr>
              <a:t> </a:t>
            </a:r>
            <a:r>
              <a:rPr lang="en-US" sz="2000" b="1" dirty="0" err="1">
                <a:solidFill>
                  <a:schemeClr val="tx2"/>
                </a:solidFill>
                <a:latin typeface="Cambria" panose="02040503050406030204" pitchFamily="18" charset="0"/>
              </a:rPr>
              <a:t>pachetele</a:t>
            </a:r>
            <a:r>
              <a:rPr lang="en-US" sz="2000" b="1" dirty="0">
                <a:solidFill>
                  <a:schemeClr val="tx2"/>
                </a:solidFill>
                <a:latin typeface="Cambria" panose="02040503050406030204" pitchFamily="18" charset="0"/>
              </a:rPr>
              <a:t> de </a:t>
            </a:r>
            <a:r>
              <a:rPr lang="en-US" sz="2000" b="1" dirty="0" err="1">
                <a:solidFill>
                  <a:schemeClr val="tx2"/>
                </a:solidFill>
                <a:latin typeface="Cambria" panose="02040503050406030204" pitchFamily="18" charset="0"/>
              </a:rPr>
              <a:t>lucru</a:t>
            </a:r>
            <a:r>
              <a:rPr lang="en-US" sz="2000" b="1" dirty="0">
                <a:solidFill>
                  <a:schemeClr val="tx2"/>
                </a:solidFill>
                <a:latin typeface="Cambria" panose="02040503050406030204" pitchFamily="18" charset="0"/>
              </a:rPr>
              <a:t>;</a:t>
            </a:r>
            <a:endParaRPr lang="ro-RO" sz="2000" b="1" dirty="0">
              <a:solidFill>
                <a:schemeClr val="tx2"/>
              </a:solidFill>
              <a:latin typeface="Cambria" panose="02040503050406030204" pitchFamily="18" charset="0"/>
            </a:endParaRPr>
          </a:p>
          <a:p>
            <a:pPr algn="l">
              <a:spcBef>
                <a:spcPts val="1200"/>
              </a:spcBef>
            </a:pPr>
            <a:r>
              <a:rPr lang="ro-RO" sz="2000" b="1" dirty="0">
                <a:solidFill>
                  <a:schemeClr val="tx2"/>
                </a:solidFill>
                <a:latin typeface="Cambria" panose="02040503050406030204" pitchFamily="18" charset="0"/>
              </a:rPr>
              <a:t>R</a:t>
            </a:r>
            <a:r>
              <a:rPr lang="vi-VN" sz="2000" b="1" dirty="0">
                <a:solidFill>
                  <a:schemeClr val="tx2"/>
                </a:solidFill>
                <a:latin typeface="Cambria" panose="02040503050406030204" pitchFamily="18" charset="0"/>
              </a:rPr>
              <a:t>atele orare s</a:t>
            </a:r>
            <a:r>
              <a:rPr lang="ro-RO" sz="2000" b="1" dirty="0">
                <a:solidFill>
                  <a:schemeClr val="tx2"/>
                </a:solidFill>
                <a:latin typeface="Cambria" panose="02040503050406030204" pitchFamily="18" charset="0"/>
              </a:rPr>
              <a:t>e vor</a:t>
            </a:r>
            <a:r>
              <a:rPr lang="vi-VN" sz="2000" b="1" dirty="0">
                <a:solidFill>
                  <a:schemeClr val="tx2"/>
                </a:solidFill>
                <a:latin typeface="Cambria" panose="02040503050406030204" pitchFamily="18" charset="0"/>
              </a:rPr>
              <a:t> stabili pe baza ultimelor </a:t>
            </a:r>
            <a:r>
              <a:rPr lang="it-IT" sz="2000" b="1" dirty="0">
                <a:solidFill>
                  <a:schemeClr val="tx2"/>
                </a:solidFill>
                <a:latin typeface="Cambria" panose="02040503050406030204" pitchFamily="18" charset="0"/>
              </a:rPr>
              <a:t>costuri anuale</a:t>
            </a:r>
            <a:r>
              <a:rPr lang="ro-RO" sz="2000" b="1" dirty="0">
                <a:solidFill>
                  <a:schemeClr val="tx2"/>
                </a:solidFill>
                <a:latin typeface="Cambria" panose="02040503050406030204" pitchFamily="18" charset="0"/>
              </a:rPr>
              <a:t> </a:t>
            </a:r>
            <a:r>
              <a:rPr lang="it-IT" sz="2000" b="1" dirty="0">
                <a:solidFill>
                  <a:schemeClr val="tx2"/>
                </a:solidFill>
                <a:latin typeface="Cambria" panose="02040503050406030204" pitchFamily="18" charset="0"/>
              </a:rPr>
              <a:t>salariale </a:t>
            </a:r>
            <a:r>
              <a:rPr lang="it-IT" sz="2000" b="1" dirty="0">
                <a:solidFill>
                  <a:srgbClr val="FF0000"/>
                </a:solidFill>
                <a:latin typeface="Cambria" panose="02040503050406030204" pitchFamily="18" charset="0"/>
              </a:rPr>
              <a:t>anterioare semnării contractului de finanțare</a:t>
            </a:r>
            <a:r>
              <a:rPr lang="ro-RO" sz="2000" b="1" dirty="0">
                <a:solidFill>
                  <a:srgbClr val="FF0000"/>
                </a:solidFill>
                <a:latin typeface="Cambria" panose="02040503050406030204" pitchFamily="18" charset="0"/>
              </a:rPr>
              <a:t> (</a:t>
            </a:r>
            <a:r>
              <a:rPr lang="ro-RO" sz="2000" b="1" dirty="0" err="1">
                <a:solidFill>
                  <a:srgbClr val="FF0000"/>
                </a:solidFill>
                <a:latin typeface="Cambria" panose="02040503050406030204" pitchFamily="18" charset="0"/>
              </a:rPr>
              <a:t>subsidy</a:t>
            </a:r>
            <a:r>
              <a:rPr lang="ro-RO" sz="2000" b="1" dirty="0">
                <a:solidFill>
                  <a:srgbClr val="FF0000"/>
                </a:solidFill>
                <a:latin typeface="Cambria" panose="02040503050406030204" pitchFamily="18" charset="0"/>
              </a:rPr>
              <a:t> contract)</a:t>
            </a:r>
            <a:r>
              <a:rPr lang="vi-VN" sz="2000" b="1" dirty="0">
                <a:solidFill>
                  <a:schemeClr val="tx2"/>
                </a:solidFill>
                <a:latin typeface="Cambria" panose="02040503050406030204" pitchFamily="18" charset="0"/>
              </a:rPr>
              <a:t>. Ratele orare </a:t>
            </a:r>
            <a:r>
              <a:rPr lang="ro-RO" sz="2000" b="1" dirty="0">
                <a:solidFill>
                  <a:srgbClr val="FF0000"/>
                </a:solidFill>
                <a:latin typeface="Cambria" panose="02040503050406030204" pitchFamily="18" charset="0"/>
              </a:rPr>
              <a:t>vor </a:t>
            </a:r>
            <a:r>
              <a:rPr lang="vi-VN" sz="2000" b="1" dirty="0">
                <a:solidFill>
                  <a:srgbClr val="FF0000"/>
                </a:solidFill>
                <a:latin typeface="Cambria" panose="02040503050406030204" pitchFamily="18" charset="0"/>
              </a:rPr>
              <a:t>rămâne fix</a:t>
            </a:r>
            <a:r>
              <a:rPr lang="ro-RO" sz="2000" b="1" dirty="0">
                <a:solidFill>
                  <a:srgbClr val="FF0000"/>
                </a:solidFill>
                <a:latin typeface="Cambria" panose="02040503050406030204" pitchFamily="18" charset="0"/>
              </a:rPr>
              <a:t>e</a:t>
            </a:r>
            <a:r>
              <a:rPr lang="vi-VN" sz="2000" b="1" dirty="0">
                <a:solidFill>
                  <a:schemeClr val="tx2"/>
                </a:solidFill>
                <a:latin typeface="Cambria" panose="02040503050406030204" pitchFamily="18" charset="0"/>
              </a:rPr>
              <a:t> pentru </a:t>
            </a:r>
            <a:r>
              <a:rPr lang="ro-RO" sz="2000" b="1" dirty="0">
                <a:solidFill>
                  <a:schemeClr val="tx2"/>
                </a:solidFill>
                <a:latin typeface="Cambria" panose="02040503050406030204" pitchFamily="18" charset="0"/>
              </a:rPr>
              <a:t>toată </a:t>
            </a:r>
            <a:r>
              <a:rPr lang="vi-VN" sz="2000" b="1" dirty="0">
                <a:solidFill>
                  <a:schemeClr val="tx2"/>
                </a:solidFill>
                <a:latin typeface="Cambria" panose="02040503050406030204" pitchFamily="18" charset="0"/>
              </a:rPr>
              <a:t>durata proiectului.</a:t>
            </a:r>
            <a:r>
              <a:rPr lang="ro-RO" sz="2000" b="1" dirty="0">
                <a:solidFill>
                  <a:schemeClr val="tx2"/>
                </a:solidFill>
                <a:latin typeface="Cambria" panose="02040503050406030204" pitchFamily="18" charset="0"/>
              </a:rPr>
              <a:t>*</a:t>
            </a:r>
          </a:p>
          <a:p>
            <a:pPr algn="l"/>
            <a:r>
              <a:rPr lang="ro-RO" sz="1300" b="1" dirty="0">
                <a:solidFill>
                  <a:schemeClr val="tx2"/>
                </a:solidFill>
                <a:latin typeface="Cambria" panose="02040503050406030204" pitchFamily="18" charset="0"/>
              </a:rPr>
              <a:t>*</a:t>
            </a:r>
            <a:r>
              <a:rPr lang="ro-RO" sz="1300" b="1" dirty="0" err="1">
                <a:solidFill>
                  <a:schemeClr val="tx2"/>
                </a:solidFill>
                <a:latin typeface="Cambria" panose="02040503050406030204" pitchFamily="18" charset="0"/>
              </a:rPr>
              <a:t>Danube</a:t>
            </a:r>
            <a:r>
              <a:rPr lang="ro-RO" sz="1300" b="1" dirty="0">
                <a:solidFill>
                  <a:schemeClr val="tx2"/>
                </a:solidFill>
                <a:latin typeface="Cambria" panose="02040503050406030204" pitchFamily="18" charset="0"/>
              </a:rPr>
              <a:t> </a:t>
            </a:r>
            <a:r>
              <a:rPr lang="ro-RO" sz="1300" b="1" dirty="0" err="1">
                <a:solidFill>
                  <a:schemeClr val="tx2"/>
                </a:solidFill>
                <a:latin typeface="Cambria" panose="02040503050406030204" pitchFamily="18" charset="0"/>
              </a:rPr>
              <a:t>Transnation</a:t>
            </a:r>
            <a:r>
              <a:rPr lang="ro-RO" sz="1300" b="1" dirty="0">
                <a:solidFill>
                  <a:schemeClr val="tx2"/>
                </a:solidFill>
                <a:latin typeface="Cambria" panose="02040503050406030204" pitchFamily="18" charset="0"/>
              </a:rPr>
              <a:t> </a:t>
            </a:r>
            <a:r>
              <a:rPr lang="ro-RO" sz="1300" b="1" dirty="0" err="1">
                <a:solidFill>
                  <a:schemeClr val="tx2"/>
                </a:solidFill>
                <a:latin typeface="Cambria" panose="02040503050406030204" pitchFamily="18" charset="0"/>
              </a:rPr>
              <a:t>Programme</a:t>
            </a:r>
            <a:r>
              <a:rPr lang="ro-RO" sz="1300" b="1" dirty="0">
                <a:solidFill>
                  <a:schemeClr val="tx2"/>
                </a:solidFill>
                <a:latin typeface="Cambria" panose="02040503050406030204" pitchFamily="18" charset="0"/>
              </a:rPr>
              <a:t> </a:t>
            </a:r>
            <a:r>
              <a:rPr lang="en-US" sz="1300" b="1" dirty="0">
                <a:solidFill>
                  <a:schemeClr val="tx2"/>
                </a:solidFill>
                <a:latin typeface="Cambria" panose="02040503050406030204" pitchFamily="18" charset="0"/>
              </a:rPr>
              <a:t>Implementation Manual</a:t>
            </a:r>
            <a:r>
              <a:rPr lang="ro-RO" sz="1300" b="1" dirty="0">
                <a:solidFill>
                  <a:schemeClr val="tx2"/>
                </a:solidFill>
                <a:latin typeface="Cambria" panose="02040503050406030204" pitchFamily="18" charset="0"/>
              </a:rPr>
              <a:t> </a:t>
            </a:r>
            <a:r>
              <a:rPr lang="en-US" sz="1300" b="1" dirty="0">
                <a:solidFill>
                  <a:schemeClr val="tx2"/>
                </a:solidFill>
                <a:latin typeface="Cambria" panose="02040503050406030204" pitchFamily="18" charset="0"/>
              </a:rPr>
              <a:t>Version 1.0</a:t>
            </a:r>
            <a:r>
              <a:rPr lang="ro-RO" sz="1300" b="1" dirty="0">
                <a:solidFill>
                  <a:schemeClr val="tx2"/>
                </a:solidFill>
                <a:latin typeface="Cambria" panose="02040503050406030204" pitchFamily="18" charset="0"/>
              </a:rPr>
              <a:t> </a:t>
            </a:r>
            <a:r>
              <a:rPr lang="en-US" sz="1300" b="1" dirty="0">
                <a:solidFill>
                  <a:schemeClr val="tx2"/>
                </a:solidFill>
                <a:latin typeface="Cambria" panose="02040503050406030204" pitchFamily="18" charset="0"/>
              </a:rPr>
              <a:t>December 2016</a:t>
            </a:r>
            <a:r>
              <a:rPr lang="ro-RO" sz="1300" b="1" dirty="0">
                <a:solidFill>
                  <a:schemeClr val="tx2"/>
                </a:solidFill>
                <a:latin typeface="Cambria" panose="02040503050406030204" pitchFamily="18" charset="0"/>
              </a:rPr>
              <a:t>, pagina 30</a:t>
            </a:r>
          </a:p>
          <a:p>
            <a:pPr algn="l"/>
            <a:endParaRPr lang="ro-RO" sz="2000" b="1" dirty="0">
              <a:solidFill>
                <a:schemeClr val="tx2"/>
              </a:solidFill>
              <a:latin typeface="Cambria" panose="02040503050406030204" pitchFamily="18" charset="0"/>
            </a:endParaRPr>
          </a:p>
          <a:p>
            <a:pPr algn="l"/>
            <a:endParaRPr lang="ro-RO" sz="2000" b="1" dirty="0">
              <a:solidFill>
                <a:schemeClr val="tx2"/>
              </a:solidFill>
              <a:latin typeface="Cambria" panose="02040503050406030204" pitchFamily="18" charset="0"/>
            </a:endParaRPr>
          </a:p>
          <a:p>
            <a:pPr algn="l"/>
            <a:endParaRPr lang="ro-RO" sz="2000" b="1" dirty="0">
              <a:solidFill>
                <a:schemeClr val="tx2"/>
              </a:solidFill>
              <a:latin typeface="Cambria" panose="02040503050406030204" pitchFamily="18" charset="0"/>
            </a:endParaRPr>
          </a:p>
        </p:txBody>
      </p:sp>
      <p:sp>
        <p:nvSpPr>
          <p:cNvPr id="4"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hu-HU" sz="3000" dirty="0">
                <a:solidFill>
                  <a:srgbClr val="4F81BD">
                    <a:lumMod val="75000"/>
                  </a:srgbClr>
                </a:solidFill>
                <a:latin typeface="Cambria" panose="02040503050406030204" pitchFamily="18" charset="0"/>
              </a:rPr>
              <a:t>Cheltuieli cu personalul</a:t>
            </a:r>
          </a:p>
        </p:txBody>
      </p:sp>
      <p:pic>
        <p:nvPicPr>
          <p:cNvPr id="5" name="Picture 2" descr="atten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228" y="5589240"/>
            <a:ext cx="360040" cy="306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atten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228" y="4941168"/>
            <a:ext cx="360040" cy="306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15443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395536" y="1628800"/>
            <a:ext cx="8280920" cy="4464496"/>
          </a:xfrm>
        </p:spPr>
        <p:txBody>
          <a:bodyPr>
            <a:normAutofit/>
          </a:bodyPr>
          <a:lstStyle/>
          <a:p>
            <a:pPr algn="just">
              <a:spcBef>
                <a:spcPts val="0"/>
              </a:spcBef>
              <a:spcAft>
                <a:spcPts val="1800"/>
              </a:spcAft>
            </a:pPr>
            <a:endParaRPr lang="ro-RO" sz="2000" b="1" u="sng" dirty="0">
              <a:solidFill>
                <a:schemeClr val="tx2">
                  <a:lumMod val="75000"/>
                </a:schemeClr>
              </a:solidFill>
              <a:latin typeface="Cambria" panose="02040503050406030204" pitchFamily="18" charset="0"/>
            </a:endParaRPr>
          </a:p>
          <a:p>
            <a:pPr algn="just">
              <a:spcBef>
                <a:spcPts val="0"/>
              </a:spcBef>
              <a:spcAft>
                <a:spcPts val="1800"/>
              </a:spcAft>
            </a:pPr>
            <a:r>
              <a:rPr lang="ro-RO" sz="2000" b="1" u="sng" dirty="0">
                <a:solidFill>
                  <a:schemeClr val="tx2">
                    <a:lumMod val="75000"/>
                  </a:schemeClr>
                </a:solidFill>
                <a:latin typeface="Cambria" panose="02040503050406030204" pitchFamily="18" charset="0"/>
              </a:rPr>
              <a:t>Metoda</a:t>
            </a:r>
            <a:r>
              <a:rPr lang="vi-VN" sz="2000" b="1" u="sng" dirty="0">
                <a:solidFill>
                  <a:schemeClr val="tx2">
                    <a:lumMod val="75000"/>
                  </a:schemeClr>
                </a:solidFill>
                <a:latin typeface="Cambria" panose="02040503050406030204" pitchFamily="18" charset="0"/>
              </a:rPr>
              <a:t> </a:t>
            </a:r>
            <a:r>
              <a:rPr lang="en-US" sz="2000" b="1" u="sng" dirty="0">
                <a:solidFill>
                  <a:schemeClr val="tx2">
                    <a:lumMod val="75000"/>
                  </a:schemeClr>
                </a:solidFill>
                <a:latin typeface="Cambria" panose="02040503050406030204" pitchFamily="18" charset="0"/>
              </a:rPr>
              <a:t>4</a:t>
            </a:r>
            <a:r>
              <a:rPr lang="vi-VN" sz="2000" b="1" dirty="0">
                <a:solidFill>
                  <a:schemeClr val="tx2">
                    <a:lumMod val="75000"/>
                  </a:schemeClr>
                </a:solidFill>
                <a:latin typeface="Cambria" panose="02040503050406030204" pitchFamily="18" charset="0"/>
              </a:rPr>
              <a:t>: </a:t>
            </a:r>
            <a:r>
              <a:rPr lang="vi-VN" sz="2000" dirty="0">
                <a:solidFill>
                  <a:schemeClr val="tx2">
                    <a:lumMod val="75000"/>
                  </a:schemeClr>
                </a:solidFill>
                <a:latin typeface="Cambria" panose="02040503050406030204" pitchFamily="18" charset="0"/>
                <a:cs typeface="Arial" panose="020B0604020202020204" pitchFamily="34" charset="0"/>
              </a:rPr>
              <a:t>Personalul </a:t>
            </a:r>
            <a:r>
              <a:rPr lang="vi-VN" sz="2000" b="1" dirty="0">
                <a:solidFill>
                  <a:schemeClr val="tx2">
                    <a:lumMod val="75000"/>
                  </a:schemeClr>
                </a:solidFill>
                <a:latin typeface="Cambria" panose="02040503050406030204" pitchFamily="18" charset="0"/>
                <a:cs typeface="Arial" panose="020B0604020202020204" pitchFamily="34" charset="0"/>
              </a:rPr>
              <a:t>angajat pe </a:t>
            </a:r>
            <a:r>
              <a:rPr lang="ro-RO" sz="2000" b="1" dirty="0">
                <a:solidFill>
                  <a:schemeClr val="tx2">
                    <a:lumMod val="75000"/>
                  </a:schemeClr>
                </a:solidFill>
                <a:latin typeface="Cambria" panose="02040503050406030204" pitchFamily="18" charset="0"/>
                <a:cs typeface="Arial" panose="020B0604020202020204" pitchFamily="34" charset="0"/>
              </a:rPr>
              <a:t>bază de rată </a:t>
            </a:r>
            <a:r>
              <a:rPr lang="vi-VN" sz="2000" b="1" dirty="0">
                <a:solidFill>
                  <a:schemeClr val="tx2">
                    <a:lumMod val="75000"/>
                  </a:schemeClr>
                </a:solidFill>
                <a:latin typeface="Cambria" panose="02040503050406030204" pitchFamily="18" charset="0"/>
                <a:cs typeface="Arial" panose="020B0604020202020204" pitchFamily="34" charset="0"/>
              </a:rPr>
              <a:t>or</a:t>
            </a:r>
            <a:r>
              <a:rPr lang="ro-RO" sz="2000" b="1" dirty="0">
                <a:solidFill>
                  <a:schemeClr val="tx2">
                    <a:lumMod val="75000"/>
                  </a:schemeClr>
                </a:solidFill>
                <a:latin typeface="Cambria" panose="02040503050406030204" pitchFamily="18" charset="0"/>
                <a:cs typeface="Arial" panose="020B0604020202020204" pitchFamily="34" charset="0"/>
              </a:rPr>
              <a:t>ar</a:t>
            </a:r>
            <a:r>
              <a:rPr lang="vi-VN" sz="2000" b="1" dirty="0">
                <a:solidFill>
                  <a:schemeClr val="tx2">
                    <a:lumMod val="75000"/>
                  </a:schemeClr>
                </a:solidFill>
                <a:latin typeface="Cambria" panose="02040503050406030204" pitchFamily="18" charset="0"/>
                <a:cs typeface="Arial" panose="020B0604020202020204" pitchFamily="34" charset="0"/>
              </a:rPr>
              <a:t>ă </a:t>
            </a:r>
            <a:r>
              <a:rPr lang="vi-VN" sz="2000" dirty="0">
                <a:solidFill>
                  <a:schemeClr val="tx2">
                    <a:lumMod val="75000"/>
                  </a:schemeClr>
                </a:solidFill>
                <a:latin typeface="Cambria" panose="02040503050406030204" pitchFamily="18" charset="0"/>
                <a:cs typeface="Arial" panose="020B0604020202020204" pitchFamily="34" charset="0"/>
              </a:rPr>
              <a:t>în cadrul proiectului de către organizația parteneră</a:t>
            </a:r>
          </a:p>
          <a:p>
            <a:pPr algn="l">
              <a:spcBef>
                <a:spcPts val="0"/>
              </a:spcBef>
              <a:spcAft>
                <a:spcPts val="1200"/>
              </a:spcAft>
            </a:pPr>
            <a:r>
              <a:rPr lang="vi-VN" sz="1800" b="1" dirty="0">
                <a:solidFill>
                  <a:schemeClr val="tx2">
                    <a:lumMod val="75000"/>
                  </a:schemeClr>
                </a:solidFill>
                <a:latin typeface="Cambria" panose="02040503050406030204" pitchFamily="18" charset="0"/>
              </a:rPr>
              <a:t>Rată orară calculată la nivel</a:t>
            </a:r>
            <a:r>
              <a:rPr lang="ro-RO" sz="1800" b="1" dirty="0">
                <a:solidFill>
                  <a:schemeClr val="tx2">
                    <a:lumMod val="75000"/>
                  </a:schemeClr>
                </a:solidFill>
                <a:latin typeface="Cambria" panose="02040503050406030204" pitchFamily="18" charset="0"/>
              </a:rPr>
              <a:t>ul</a:t>
            </a:r>
            <a:r>
              <a:rPr lang="vi-VN" sz="1800" b="1" dirty="0">
                <a:solidFill>
                  <a:schemeClr val="tx2">
                    <a:lumMod val="75000"/>
                  </a:schemeClr>
                </a:solidFill>
                <a:latin typeface="Cambria" panose="02040503050406030204" pitchFamily="18" charset="0"/>
              </a:rPr>
              <a:t> costurilor salariale anuale</a:t>
            </a:r>
          </a:p>
          <a:p>
            <a:pPr marL="342900" indent="-342900" algn="l">
              <a:spcBef>
                <a:spcPts val="0"/>
              </a:spcBef>
              <a:buFont typeface="+mj-lt"/>
              <a:buAutoNum type="alphaUcPeriod"/>
            </a:pPr>
            <a:r>
              <a:rPr lang="ro-RO" sz="1800" dirty="0">
                <a:solidFill>
                  <a:schemeClr val="tx2">
                    <a:lumMod val="75000"/>
                  </a:schemeClr>
                </a:solidFill>
                <a:latin typeface="Cambria" panose="02040503050406030204" pitchFamily="18" charset="0"/>
              </a:rPr>
              <a:t>R</a:t>
            </a:r>
            <a:r>
              <a:rPr lang="vi-VN" sz="1800" dirty="0">
                <a:solidFill>
                  <a:schemeClr val="tx2">
                    <a:lumMod val="75000"/>
                  </a:schemeClr>
                </a:solidFill>
                <a:latin typeface="Cambria" panose="02040503050406030204" pitchFamily="18" charset="0"/>
              </a:rPr>
              <a:t>ată orară </a:t>
            </a:r>
            <a:r>
              <a:rPr lang="ro-RO" sz="1800" dirty="0">
                <a:solidFill>
                  <a:schemeClr val="tx2">
                    <a:lumMod val="75000"/>
                  </a:schemeClr>
                </a:solidFill>
                <a:latin typeface="Cambria" panose="02040503050406030204" pitchFamily="18" charset="0"/>
              </a:rPr>
              <a:t>stabilită </a:t>
            </a:r>
          </a:p>
          <a:p>
            <a:pPr marL="342900" indent="-342900" algn="l">
              <a:spcBef>
                <a:spcPts val="600"/>
              </a:spcBef>
              <a:buFont typeface="+mj-lt"/>
              <a:buAutoNum type="alphaUcPeriod"/>
            </a:pPr>
            <a:r>
              <a:rPr lang="vi-VN" sz="1800" dirty="0">
                <a:solidFill>
                  <a:schemeClr val="tx2">
                    <a:lumMod val="75000"/>
                  </a:schemeClr>
                </a:solidFill>
                <a:latin typeface="Cambria" panose="02040503050406030204" pitchFamily="18" charset="0"/>
              </a:rPr>
              <a:t>Numărul total de ore lucrate pentru proiect (conform timesheet-ului aferent lunii respective) </a:t>
            </a:r>
            <a:endParaRPr lang="ro-RO" sz="1800" dirty="0">
              <a:solidFill>
                <a:schemeClr val="tx2">
                  <a:lumMod val="75000"/>
                </a:schemeClr>
              </a:solidFill>
              <a:latin typeface="Cambria" panose="02040503050406030204" pitchFamily="18" charset="0"/>
            </a:endParaRPr>
          </a:p>
          <a:p>
            <a:pPr marL="342900" indent="-342900" algn="l">
              <a:spcBef>
                <a:spcPts val="600"/>
              </a:spcBef>
              <a:buFont typeface="+mj-lt"/>
              <a:buAutoNum type="alphaUcPeriod"/>
            </a:pPr>
            <a:r>
              <a:rPr lang="it-IT" sz="1800" dirty="0">
                <a:solidFill>
                  <a:schemeClr val="tx2">
                    <a:lumMod val="75000"/>
                  </a:schemeClr>
                </a:solidFill>
                <a:latin typeface="Cambria" panose="02040503050406030204" pitchFamily="18" charset="0"/>
              </a:rPr>
              <a:t>Costuri eligibile = </a:t>
            </a:r>
            <a:r>
              <a:rPr lang="ro-RO" sz="1800" dirty="0">
                <a:solidFill>
                  <a:schemeClr val="tx2">
                    <a:lumMod val="75000"/>
                  </a:schemeClr>
                </a:solidFill>
                <a:latin typeface="Cambria" panose="02040503050406030204" pitchFamily="18" charset="0"/>
              </a:rPr>
              <a:t>A</a:t>
            </a:r>
            <a:r>
              <a:rPr lang="it-IT" sz="1800" dirty="0">
                <a:solidFill>
                  <a:schemeClr val="tx2">
                    <a:lumMod val="75000"/>
                  </a:schemeClr>
                </a:solidFill>
                <a:latin typeface="Cambria" panose="02040503050406030204" pitchFamily="18" charset="0"/>
              </a:rPr>
              <a:t> x </a:t>
            </a:r>
            <a:r>
              <a:rPr lang="ro-RO" sz="1800" dirty="0">
                <a:solidFill>
                  <a:schemeClr val="tx2">
                    <a:lumMod val="75000"/>
                  </a:schemeClr>
                </a:solidFill>
                <a:latin typeface="Cambria" panose="02040503050406030204" pitchFamily="18" charset="0"/>
              </a:rPr>
              <a:t>B</a:t>
            </a:r>
            <a:endParaRPr lang="ro-RO" sz="2600" dirty="0">
              <a:solidFill>
                <a:schemeClr val="tx2">
                  <a:lumMod val="75000"/>
                </a:schemeClr>
              </a:solidFill>
              <a:latin typeface="Cambria" panose="02040503050406030204" pitchFamily="18" charset="0"/>
            </a:endParaRPr>
          </a:p>
          <a:p>
            <a:pPr algn="l">
              <a:spcBef>
                <a:spcPts val="1800"/>
              </a:spcBef>
            </a:pPr>
            <a:r>
              <a:rPr lang="ro-RO" sz="2000" b="1" dirty="0">
                <a:solidFill>
                  <a:schemeClr val="tx2"/>
                </a:solidFill>
                <a:latin typeface="Cambria" panose="02040503050406030204" pitchFamily="18" charset="0"/>
              </a:rPr>
              <a:t>Pentru această metodă de raportare a cheltuielilor cu personalul </a:t>
            </a:r>
            <a:r>
              <a:rPr lang="ro-RO" sz="2000" b="1" dirty="0">
                <a:solidFill>
                  <a:srgbClr val="FF0000"/>
                </a:solidFill>
                <a:latin typeface="Cambria" panose="02040503050406030204" pitchFamily="18" charset="0"/>
              </a:rPr>
              <a:t>este necesară </a:t>
            </a:r>
            <a:r>
              <a:rPr lang="ro-RO" sz="2000" b="1" dirty="0">
                <a:solidFill>
                  <a:schemeClr val="tx2"/>
                </a:solidFill>
                <a:latin typeface="Cambria" panose="02040503050406030204" pitchFamily="18" charset="0"/>
              </a:rPr>
              <a:t>completarea fiselor de pontaj (</a:t>
            </a:r>
            <a:r>
              <a:rPr lang="ro-RO" sz="2000" b="1" dirty="0" err="1">
                <a:solidFill>
                  <a:schemeClr val="tx2"/>
                </a:solidFill>
                <a:latin typeface="Cambria" panose="02040503050406030204" pitchFamily="18" charset="0"/>
              </a:rPr>
              <a:t>time-sheet</a:t>
            </a:r>
            <a:r>
              <a:rPr lang="ro-RO" sz="2000" b="1" dirty="0">
                <a:solidFill>
                  <a:schemeClr val="tx2"/>
                </a:solidFill>
                <a:latin typeface="Cambria" panose="02040503050406030204" pitchFamily="18" charset="0"/>
              </a:rPr>
              <a:t>)</a:t>
            </a:r>
          </a:p>
        </p:txBody>
      </p:sp>
      <p:sp>
        <p:nvSpPr>
          <p:cNvPr id="4"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hu-HU" sz="3000" dirty="0">
                <a:solidFill>
                  <a:srgbClr val="4F81BD">
                    <a:lumMod val="75000"/>
                  </a:srgbClr>
                </a:solidFill>
                <a:latin typeface="Cambria" panose="02040503050406030204" pitchFamily="18" charset="0"/>
              </a:rPr>
              <a:t>Cheltuieli cu personalul</a:t>
            </a:r>
          </a:p>
        </p:txBody>
      </p:sp>
      <p:pic>
        <p:nvPicPr>
          <p:cNvPr id="6" name="Picture 2" descr="atten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504" y="4534311"/>
            <a:ext cx="360040" cy="306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26893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467544" y="1448780"/>
            <a:ext cx="8496944" cy="5148572"/>
          </a:xfrm>
        </p:spPr>
        <p:txBody>
          <a:bodyPr>
            <a:normAutofit fontScale="77500" lnSpcReduction="20000"/>
          </a:bodyPr>
          <a:lstStyle/>
          <a:p>
            <a:pPr algn="just">
              <a:spcBef>
                <a:spcPts val="0"/>
              </a:spcBef>
              <a:spcAft>
                <a:spcPts val="1200"/>
              </a:spcAft>
            </a:pPr>
            <a:r>
              <a:rPr lang="ro-RO" sz="2000" dirty="0">
                <a:solidFill>
                  <a:schemeClr val="tx2"/>
                </a:solidFill>
                <a:latin typeface="Cambria" panose="02040503050406030204" pitchFamily="18" charset="0"/>
                <a:cs typeface="Arial" panose="020B0604020202020204" pitchFamily="34" charset="0"/>
              </a:rPr>
              <a:t>Documente justificative aferente c</a:t>
            </a:r>
            <a:r>
              <a:rPr lang="it-IT" sz="2000" dirty="0">
                <a:solidFill>
                  <a:schemeClr val="tx2"/>
                </a:solidFill>
                <a:latin typeface="Cambria" panose="02040503050406030204" pitchFamily="18" charset="0"/>
                <a:cs typeface="Arial" panose="020B0604020202020204" pitchFamily="34" charset="0"/>
              </a:rPr>
              <a:t>heltuieli</a:t>
            </a:r>
            <a:r>
              <a:rPr lang="ro-RO" sz="2000" dirty="0">
                <a:solidFill>
                  <a:schemeClr val="tx2"/>
                </a:solidFill>
                <a:latin typeface="Cambria" panose="02040503050406030204" pitchFamily="18" charset="0"/>
                <a:cs typeface="Arial" panose="020B0604020202020204" pitchFamily="34" charset="0"/>
              </a:rPr>
              <a:t>lor</a:t>
            </a:r>
            <a:r>
              <a:rPr lang="it-IT" sz="2000" dirty="0">
                <a:solidFill>
                  <a:schemeClr val="tx2"/>
                </a:solidFill>
                <a:latin typeface="Cambria" panose="02040503050406030204" pitchFamily="18" charset="0"/>
                <a:cs typeface="Arial" panose="020B0604020202020204" pitchFamily="34" charset="0"/>
              </a:rPr>
              <a:t> cu personalul decontate în baza costurilor reale</a:t>
            </a:r>
            <a:r>
              <a:rPr lang="ro-RO" sz="2000">
                <a:solidFill>
                  <a:schemeClr val="tx2"/>
                </a:solidFill>
                <a:latin typeface="Cambria" panose="02040503050406030204" pitchFamily="18" charset="0"/>
                <a:cs typeface="Arial" panose="020B0604020202020204" pitchFamily="34" charset="0"/>
              </a:rPr>
              <a:t> si </a:t>
            </a:r>
            <a:r>
              <a:rPr lang="ro-RO" sz="2000" dirty="0">
                <a:solidFill>
                  <a:schemeClr val="tx2"/>
                </a:solidFill>
                <a:latin typeface="Cambria" panose="02040503050406030204" pitchFamily="18" charset="0"/>
                <a:cs typeface="Arial" panose="020B0604020202020204" pitchFamily="34" charset="0"/>
              </a:rPr>
              <a:t>așezarea acestora in biblioraft:</a:t>
            </a:r>
            <a:endParaRPr lang="vi-VN" sz="2000" dirty="0">
              <a:solidFill>
                <a:schemeClr val="tx2"/>
              </a:solidFill>
              <a:latin typeface="Cambria" panose="02040503050406030204" pitchFamily="18" charset="0"/>
              <a:cs typeface="Arial" panose="020B0604020202020204" pitchFamily="34" charset="0"/>
            </a:endParaRPr>
          </a:p>
          <a:p>
            <a:pPr marL="342900" indent="-342900" algn="l">
              <a:spcBef>
                <a:spcPts val="0"/>
              </a:spcBef>
              <a:buFont typeface="+mj-lt"/>
              <a:buAutoNum type="arabicPeriod"/>
            </a:pPr>
            <a:r>
              <a:rPr lang="ro-RO" sz="1600" dirty="0">
                <a:solidFill>
                  <a:schemeClr val="tx2">
                    <a:lumMod val="75000"/>
                  </a:schemeClr>
                </a:solidFill>
                <a:latin typeface="Cambria" panose="02040503050406030204" pitchFamily="18" charset="0"/>
              </a:rPr>
              <a:t>D</a:t>
            </a:r>
            <a:r>
              <a:rPr lang="vi-VN" sz="1600" dirty="0">
                <a:solidFill>
                  <a:schemeClr val="tx2">
                    <a:lumMod val="75000"/>
                  </a:schemeClr>
                </a:solidFill>
                <a:latin typeface="Cambria" panose="02040503050406030204" pitchFamily="18" charset="0"/>
              </a:rPr>
              <a:t>ecizia internă a conducătorului instituţiei privind numirea echipei de proiect și timpul alocat pentru muncă în cadrul proiectului</a:t>
            </a:r>
            <a:r>
              <a:rPr lang="ro-RO" sz="1600" dirty="0">
                <a:solidFill>
                  <a:schemeClr val="tx2">
                    <a:lumMod val="75000"/>
                  </a:schemeClr>
                </a:solidFill>
                <a:latin typeface="Cambria" panose="02040503050406030204" pitchFamily="18" charset="0"/>
              </a:rPr>
              <a:t>;</a:t>
            </a:r>
          </a:p>
          <a:p>
            <a:pPr marL="342900" indent="-342900" algn="l">
              <a:spcBef>
                <a:spcPts val="0"/>
              </a:spcBef>
              <a:buFont typeface="+mj-lt"/>
              <a:buAutoNum type="arabicPeriod"/>
            </a:pPr>
            <a:r>
              <a:rPr lang="ro-RO" sz="1600" dirty="0">
                <a:solidFill>
                  <a:schemeClr val="tx2">
                    <a:lumMod val="75000"/>
                  </a:schemeClr>
                </a:solidFill>
                <a:latin typeface="Cambria" panose="02040503050406030204" pitchFamily="18" charset="0"/>
              </a:rPr>
              <a:t>Declarațiile pe proprie răspundere ale personalului implicat in implementarea proiectului (aceasta declarație va fi pusa la dispoziție de CPN)</a:t>
            </a:r>
          </a:p>
          <a:p>
            <a:pPr marL="342900" indent="-342900" algn="l">
              <a:spcBef>
                <a:spcPts val="0"/>
              </a:spcBef>
              <a:buFont typeface="+mj-lt"/>
              <a:buAutoNum type="arabicPeriod"/>
            </a:pPr>
            <a:r>
              <a:rPr lang="ro-RO" sz="1600" dirty="0">
                <a:solidFill>
                  <a:schemeClr val="tx2">
                    <a:lumMod val="75000"/>
                  </a:schemeClr>
                </a:solidFill>
                <a:latin typeface="Cambria" panose="02040503050406030204" pitchFamily="18" charset="0"/>
              </a:rPr>
              <a:t>A</a:t>
            </a:r>
            <a:r>
              <a:rPr lang="vi-VN" sz="1600" dirty="0">
                <a:solidFill>
                  <a:schemeClr val="tx2">
                    <a:lumMod val="75000"/>
                  </a:schemeClr>
                </a:solidFill>
                <a:latin typeface="Cambria" panose="02040503050406030204" pitchFamily="18" charset="0"/>
              </a:rPr>
              <a:t>ct administrativ de numire pentru funcţionarii publici</a:t>
            </a:r>
            <a:r>
              <a:rPr lang="en-US" sz="1600" dirty="0">
                <a:solidFill>
                  <a:schemeClr val="tx2">
                    <a:lumMod val="75000"/>
                  </a:schemeClr>
                </a:solidFill>
                <a:latin typeface="Cambria" panose="02040503050406030204" pitchFamily="18" charset="0"/>
              </a:rPr>
              <a:t> </a:t>
            </a:r>
            <a:r>
              <a:rPr lang="vi-VN" sz="1600" dirty="0">
                <a:solidFill>
                  <a:schemeClr val="tx2">
                    <a:lumMod val="75000"/>
                  </a:schemeClr>
                </a:solidFill>
                <a:latin typeface="Cambria" panose="02040503050406030204" pitchFamily="18" charset="0"/>
              </a:rPr>
              <a:t>şi decizii cu </a:t>
            </a:r>
            <a:r>
              <a:rPr lang="en-US" sz="1600" dirty="0" err="1">
                <a:solidFill>
                  <a:schemeClr val="tx2">
                    <a:lumMod val="75000"/>
                  </a:schemeClr>
                </a:solidFill>
                <a:latin typeface="Cambria" panose="02040503050406030204" pitchFamily="18" charset="0"/>
              </a:rPr>
              <a:t>modificarile</a:t>
            </a:r>
            <a:r>
              <a:rPr lang="vi-VN" sz="1600" dirty="0">
                <a:solidFill>
                  <a:schemeClr val="tx2">
                    <a:lumMod val="75000"/>
                  </a:schemeClr>
                </a:solidFill>
                <a:latin typeface="Cambria" panose="02040503050406030204" pitchFamily="18" charset="0"/>
              </a:rPr>
              <a:t> </a:t>
            </a:r>
            <a:r>
              <a:rPr lang="en-US" sz="1600" dirty="0">
                <a:solidFill>
                  <a:schemeClr val="tx2">
                    <a:lumMod val="75000"/>
                  </a:schemeClr>
                </a:solidFill>
                <a:latin typeface="Cambria" panose="02040503050406030204" pitchFamily="18" charset="0"/>
              </a:rPr>
              <a:t>s</a:t>
            </a:r>
            <a:r>
              <a:rPr lang="vi-VN" sz="1600" dirty="0">
                <a:solidFill>
                  <a:schemeClr val="tx2">
                    <a:lumMod val="75000"/>
                  </a:schemeClr>
                </a:solidFill>
                <a:latin typeface="Cambria" panose="02040503050406030204" pitchFamily="18" charset="0"/>
              </a:rPr>
              <a:t>alari</a:t>
            </a:r>
            <a:r>
              <a:rPr lang="en-US" sz="1600" dirty="0">
                <a:solidFill>
                  <a:schemeClr val="tx2">
                    <a:lumMod val="75000"/>
                  </a:schemeClr>
                </a:solidFill>
                <a:latin typeface="Cambria" panose="02040503050406030204" pitchFamily="18" charset="0"/>
              </a:rPr>
              <a:t>ale</a:t>
            </a:r>
            <a:r>
              <a:rPr lang="vi-VN" sz="1600" dirty="0">
                <a:solidFill>
                  <a:schemeClr val="tx2">
                    <a:lumMod val="75000"/>
                  </a:schemeClr>
                </a:solidFill>
                <a:latin typeface="Cambria" panose="02040503050406030204" pitchFamily="18" charset="0"/>
              </a:rPr>
              <a:t>, </a:t>
            </a:r>
            <a:r>
              <a:rPr lang="ro-RO" sz="1600" dirty="0">
                <a:solidFill>
                  <a:schemeClr val="tx2">
                    <a:lumMod val="75000"/>
                  </a:schemeClr>
                </a:solidFill>
                <a:latin typeface="Cambria" panose="02040503050406030204" pitchFamily="18" charset="0"/>
              </a:rPr>
              <a:t>;</a:t>
            </a:r>
          </a:p>
          <a:p>
            <a:pPr marL="342900" indent="-342900" algn="l">
              <a:spcBef>
                <a:spcPts val="0"/>
              </a:spcBef>
              <a:buFont typeface="+mj-lt"/>
              <a:buAutoNum type="arabicPeriod"/>
            </a:pPr>
            <a:r>
              <a:rPr lang="ro-RO" sz="1600" dirty="0">
                <a:solidFill>
                  <a:schemeClr val="tx2">
                    <a:lumMod val="75000"/>
                  </a:schemeClr>
                </a:solidFill>
                <a:latin typeface="Cambria" panose="02040503050406030204" pitchFamily="18" charset="0"/>
              </a:rPr>
              <a:t>C</a:t>
            </a:r>
            <a:r>
              <a:rPr lang="vi-VN" sz="1600" dirty="0">
                <a:solidFill>
                  <a:schemeClr val="tx2">
                    <a:lumMod val="75000"/>
                  </a:schemeClr>
                </a:solidFill>
                <a:latin typeface="Cambria" panose="02040503050406030204" pitchFamily="18" charset="0"/>
              </a:rPr>
              <a:t>ontractele de muncă ale personalului implicat în implementarea proiectului (pentru alte categorii, cu excepţia funcţionarilor publici) cu actele adiţionale aferente</a:t>
            </a:r>
            <a:r>
              <a:rPr lang="ro-RO" sz="1600" dirty="0">
                <a:solidFill>
                  <a:schemeClr val="tx2">
                    <a:lumMod val="75000"/>
                  </a:schemeClr>
                </a:solidFill>
                <a:latin typeface="Cambria" panose="02040503050406030204" pitchFamily="18" charset="0"/>
              </a:rPr>
              <a:t>;</a:t>
            </a:r>
          </a:p>
          <a:p>
            <a:pPr marL="342900" indent="-342900" algn="l">
              <a:spcBef>
                <a:spcPts val="0"/>
              </a:spcBef>
              <a:buFont typeface="+mj-lt"/>
              <a:buAutoNum type="arabicPeriod"/>
            </a:pPr>
            <a:r>
              <a:rPr lang="ro-RO" sz="1600" dirty="0">
                <a:solidFill>
                  <a:schemeClr val="tx2">
                    <a:lumMod val="75000"/>
                  </a:schemeClr>
                </a:solidFill>
                <a:latin typeface="Cambria" panose="02040503050406030204" pitchFamily="18" charset="0"/>
              </a:rPr>
              <a:t>Fisele de post </a:t>
            </a:r>
            <a:r>
              <a:rPr lang="vi-VN" sz="1600" dirty="0">
                <a:solidFill>
                  <a:schemeClr val="tx2">
                    <a:lumMod val="75000"/>
                  </a:schemeClr>
                </a:solidFill>
                <a:latin typeface="Cambria" panose="02040503050406030204" pitchFamily="18" charset="0"/>
              </a:rPr>
              <a:t>(care cuprind atribuţii legate de implementarea activității proiectului)</a:t>
            </a:r>
            <a:r>
              <a:rPr lang="ro-RO" sz="1600" dirty="0">
                <a:solidFill>
                  <a:schemeClr val="tx2">
                    <a:lumMod val="75000"/>
                  </a:schemeClr>
                </a:solidFill>
                <a:latin typeface="Cambria" panose="02040503050406030204" pitchFamily="18" charset="0"/>
              </a:rPr>
              <a:t>;</a:t>
            </a:r>
          </a:p>
          <a:p>
            <a:pPr marL="342900" indent="-342900" algn="l">
              <a:spcBef>
                <a:spcPts val="0"/>
              </a:spcBef>
              <a:buFont typeface="+mj-lt"/>
              <a:buAutoNum type="arabicPeriod"/>
            </a:pPr>
            <a:r>
              <a:rPr lang="ro-RO" sz="1600" dirty="0">
                <a:solidFill>
                  <a:schemeClr val="tx2">
                    <a:lumMod val="75000"/>
                  </a:schemeClr>
                </a:solidFill>
                <a:latin typeface="Cambria" panose="02040503050406030204" pitchFamily="18" charset="0"/>
              </a:rPr>
              <a:t>T</a:t>
            </a:r>
            <a:r>
              <a:rPr lang="vi-VN" sz="1600" dirty="0">
                <a:solidFill>
                  <a:schemeClr val="tx2">
                    <a:lumMod val="75000"/>
                  </a:schemeClr>
                </a:solidFill>
                <a:latin typeface="Cambria" panose="02040503050406030204" pitchFamily="18" charset="0"/>
              </a:rPr>
              <a:t>ime sheet-uri/ fişe de prezenţă, semnate de către persoana care a lucrat în proiect și de către managerul de proiect şi/ sau reprezentantul legal (pentru Variantele 3 și 4)</a:t>
            </a:r>
            <a:r>
              <a:rPr lang="en-US" sz="1600" dirty="0">
                <a:solidFill>
                  <a:schemeClr val="tx2">
                    <a:lumMod val="75000"/>
                  </a:schemeClr>
                </a:solidFill>
                <a:latin typeface="Cambria" panose="02040503050406030204" pitchFamily="18" charset="0"/>
              </a:rPr>
              <a:t> –</a:t>
            </a:r>
            <a:r>
              <a:rPr lang="en-US" sz="1600" dirty="0" err="1">
                <a:solidFill>
                  <a:schemeClr val="tx2">
                    <a:lumMod val="75000"/>
                  </a:schemeClr>
                </a:solidFill>
                <a:latin typeface="Cambria" panose="02040503050406030204" pitchFamily="18" charset="0"/>
              </a:rPr>
              <a:t>acestea</a:t>
            </a:r>
            <a:r>
              <a:rPr lang="en-US" sz="1600" dirty="0">
                <a:solidFill>
                  <a:schemeClr val="tx2">
                    <a:lumMod val="75000"/>
                  </a:schemeClr>
                </a:solidFill>
                <a:latin typeface="Cambria" panose="02040503050406030204" pitchFamily="18" charset="0"/>
              </a:rPr>
              <a:t> </a:t>
            </a:r>
            <a:r>
              <a:rPr lang="en-US" sz="1600" dirty="0" err="1">
                <a:solidFill>
                  <a:schemeClr val="tx2">
                    <a:lumMod val="75000"/>
                  </a:schemeClr>
                </a:solidFill>
                <a:latin typeface="Cambria" panose="02040503050406030204" pitchFamily="18" charset="0"/>
              </a:rPr>
              <a:t>trebuie</a:t>
            </a:r>
            <a:r>
              <a:rPr lang="en-US" sz="1600" dirty="0">
                <a:solidFill>
                  <a:schemeClr val="tx2">
                    <a:lumMod val="75000"/>
                  </a:schemeClr>
                </a:solidFill>
                <a:latin typeface="Cambria" panose="02040503050406030204" pitchFamily="18" charset="0"/>
              </a:rPr>
              <a:t> </a:t>
            </a:r>
            <a:r>
              <a:rPr lang="en-US" sz="1600" dirty="0" err="1">
                <a:solidFill>
                  <a:schemeClr val="tx2">
                    <a:lumMod val="75000"/>
                  </a:schemeClr>
                </a:solidFill>
                <a:latin typeface="Cambria" panose="02040503050406030204" pitchFamily="18" charset="0"/>
              </a:rPr>
              <a:t>sa</a:t>
            </a:r>
            <a:r>
              <a:rPr lang="en-US" sz="1600" dirty="0">
                <a:solidFill>
                  <a:schemeClr val="tx2">
                    <a:lumMod val="75000"/>
                  </a:schemeClr>
                </a:solidFill>
                <a:latin typeface="Cambria" panose="02040503050406030204" pitchFamily="18" charset="0"/>
              </a:rPr>
              <a:t> </a:t>
            </a:r>
            <a:r>
              <a:rPr lang="en-US" sz="1600" dirty="0" err="1">
                <a:solidFill>
                  <a:schemeClr val="tx2">
                    <a:lumMod val="75000"/>
                  </a:schemeClr>
                </a:solidFill>
                <a:latin typeface="Cambria" panose="02040503050406030204" pitchFamily="18" charset="0"/>
              </a:rPr>
              <a:t>prezinte</a:t>
            </a:r>
            <a:r>
              <a:rPr lang="en-US" sz="1600" dirty="0">
                <a:solidFill>
                  <a:schemeClr val="tx2">
                    <a:lumMod val="75000"/>
                  </a:schemeClr>
                </a:solidFill>
                <a:latin typeface="Cambria" panose="02040503050406030204" pitchFamily="18" charset="0"/>
              </a:rPr>
              <a:t> 100% din </a:t>
            </a:r>
            <a:r>
              <a:rPr lang="en-US" sz="1600" dirty="0" err="1">
                <a:solidFill>
                  <a:schemeClr val="tx2">
                    <a:lumMod val="75000"/>
                  </a:schemeClr>
                </a:solidFill>
                <a:latin typeface="Cambria" panose="02040503050406030204" pitchFamily="18" charset="0"/>
              </a:rPr>
              <a:t>activitatea</a:t>
            </a:r>
            <a:r>
              <a:rPr lang="en-US" sz="1600" dirty="0">
                <a:solidFill>
                  <a:schemeClr val="tx2">
                    <a:lumMod val="75000"/>
                  </a:schemeClr>
                </a:solidFill>
                <a:latin typeface="Cambria" panose="02040503050406030204" pitchFamily="18" charset="0"/>
              </a:rPr>
              <a:t> </a:t>
            </a:r>
            <a:r>
              <a:rPr lang="en-US" sz="1600" dirty="0" err="1">
                <a:solidFill>
                  <a:schemeClr val="tx2">
                    <a:lumMod val="75000"/>
                  </a:schemeClr>
                </a:solidFill>
                <a:latin typeface="Cambria" panose="02040503050406030204" pitchFamily="18" charset="0"/>
              </a:rPr>
              <a:t>persoanei</a:t>
            </a:r>
            <a:r>
              <a:rPr lang="en-US" sz="1600" dirty="0">
                <a:solidFill>
                  <a:schemeClr val="tx2">
                    <a:lumMod val="75000"/>
                  </a:schemeClr>
                </a:solidFill>
                <a:latin typeface="Cambria" panose="02040503050406030204" pitchFamily="18" charset="0"/>
              </a:rPr>
              <a:t>, inclusive </a:t>
            </a:r>
            <a:r>
              <a:rPr lang="en-US" sz="1600" dirty="0" err="1">
                <a:solidFill>
                  <a:schemeClr val="tx2">
                    <a:lumMod val="75000"/>
                  </a:schemeClr>
                </a:solidFill>
                <a:latin typeface="Cambria" panose="02040503050406030204" pitchFamily="18" charset="0"/>
              </a:rPr>
              <a:t>orele</a:t>
            </a:r>
            <a:r>
              <a:rPr lang="en-US" sz="1600" dirty="0">
                <a:solidFill>
                  <a:schemeClr val="tx2">
                    <a:lumMod val="75000"/>
                  </a:schemeClr>
                </a:solidFill>
                <a:latin typeface="Cambria" panose="02040503050406030204" pitchFamily="18" charset="0"/>
              </a:rPr>
              <a:t> </a:t>
            </a:r>
            <a:r>
              <a:rPr lang="en-US" sz="1600" dirty="0" err="1">
                <a:solidFill>
                  <a:schemeClr val="tx2">
                    <a:lumMod val="75000"/>
                  </a:schemeClr>
                </a:solidFill>
                <a:latin typeface="Cambria" panose="02040503050406030204" pitchFamily="18" charset="0"/>
              </a:rPr>
              <a:t>alocate</a:t>
            </a:r>
            <a:r>
              <a:rPr lang="en-US" sz="1600" dirty="0">
                <a:solidFill>
                  <a:schemeClr val="tx2">
                    <a:lumMod val="75000"/>
                  </a:schemeClr>
                </a:solidFill>
                <a:latin typeface="Cambria" panose="02040503050406030204" pitchFamily="18" charset="0"/>
              </a:rPr>
              <a:t> </a:t>
            </a:r>
            <a:r>
              <a:rPr lang="en-US" sz="1600" dirty="0" err="1">
                <a:solidFill>
                  <a:schemeClr val="tx2">
                    <a:lumMod val="75000"/>
                  </a:schemeClr>
                </a:solidFill>
                <a:latin typeface="Cambria" panose="02040503050406030204" pitchFamily="18" charset="0"/>
              </a:rPr>
              <a:t>pentru</a:t>
            </a:r>
            <a:r>
              <a:rPr lang="en-US" sz="1600" dirty="0">
                <a:solidFill>
                  <a:schemeClr val="tx2">
                    <a:lumMod val="75000"/>
                  </a:schemeClr>
                </a:solidFill>
                <a:latin typeface="Cambria" panose="02040503050406030204" pitchFamily="18" charset="0"/>
              </a:rPr>
              <a:t> </a:t>
            </a:r>
            <a:r>
              <a:rPr lang="en-US" sz="1600" dirty="0" err="1">
                <a:solidFill>
                  <a:schemeClr val="tx2">
                    <a:lumMod val="75000"/>
                  </a:schemeClr>
                </a:solidFill>
                <a:latin typeface="Cambria" panose="02040503050406030204" pitchFamily="18" charset="0"/>
              </a:rPr>
              <a:t>activitatile</a:t>
            </a:r>
            <a:r>
              <a:rPr lang="en-US" sz="1600" dirty="0">
                <a:solidFill>
                  <a:schemeClr val="tx2">
                    <a:lumMod val="75000"/>
                  </a:schemeClr>
                </a:solidFill>
                <a:latin typeface="Cambria" panose="02040503050406030204" pitchFamily="18" charset="0"/>
              </a:rPr>
              <a:t> din </a:t>
            </a:r>
            <a:r>
              <a:rPr lang="en-US" sz="1600" dirty="0" err="1">
                <a:solidFill>
                  <a:schemeClr val="tx2">
                    <a:lumMod val="75000"/>
                  </a:schemeClr>
                </a:solidFill>
                <a:latin typeface="Cambria" panose="02040503050406030204" pitchFamily="18" charset="0"/>
              </a:rPr>
              <a:t>proiect</a:t>
            </a:r>
            <a:r>
              <a:rPr lang="en-US" sz="1600" dirty="0">
                <a:solidFill>
                  <a:schemeClr val="tx2">
                    <a:lumMod val="75000"/>
                  </a:schemeClr>
                </a:solidFill>
                <a:latin typeface="Cambria" panose="02040503050406030204" pitchFamily="18" charset="0"/>
              </a:rPr>
              <a:t>, cat </a:t>
            </a:r>
            <a:r>
              <a:rPr lang="en-US" sz="1600" dirty="0" err="1">
                <a:solidFill>
                  <a:schemeClr val="tx2">
                    <a:lumMod val="75000"/>
                  </a:schemeClr>
                </a:solidFill>
                <a:latin typeface="Cambria" panose="02040503050406030204" pitchFamily="18" charset="0"/>
              </a:rPr>
              <a:t>si</a:t>
            </a:r>
            <a:r>
              <a:rPr lang="en-US" sz="1600" dirty="0">
                <a:solidFill>
                  <a:schemeClr val="tx2">
                    <a:lumMod val="75000"/>
                  </a:schemeClr>
                </a:solidFill>
                <a:latin typeface="Cambria" panose="02040503050406030204" pitchFamily="18" charset="0"/>
              </a:rPr>
              <a:t> </a:t>
            </a:r>
            <a:r>
              <a:rPr lang="en-US" sz="1600" dirty="0" err="1">
                <a:solidFill>
                  <a:schemeClr val="tx2">
                    <a:lumMod val="75000"/>
                  </a:schemeClr>
                </a:solidFill>
                <a:latin typeface="Cambria" panose="02040503050406030204" pitchFamily="18" charset="0"/>
              </a:rPr>
              <a:t>timpul</a:t>
            </a:r>
            <a:r>
              <a:rPr lang="en-US" sz="1600" dirty="0">
                <a:solidFill>
                  <a:schemeClr val="tx2">
                    <a:lumMod val="75000"/>
                  </a:schemeClr>
                </a:solidFill>
                <a:latin typeface="Cambria" panose="02040503050406030204" pitchFamily="18" charset="0"/>
              </a:rPr>
              <a:t> </a:t>
            </a:r>
            <a:r>
              <a:rPr lang="en-US" sz="1600" dirty="0" err="1">
                <a:solidFill>
                  <a:schemeClr val="tx2">
                    <a:lumMod val="75000"/>
                  </a:schemeClr>
                </a:solidFill>
                <a:latin typeface="Cambria" panose="02040503050406030204" pitchFamily="18" charset="0"/>
              </a:rPr>
              <a:t>alocat</a:t>
            </a:r>
            <a:r>
              <a:rPr lang="en-US" sz="1600" dirty="0">
                <a:solidFill>
                  <a:schemeClr val="tx2">
                    <a:lumMod val="75000"/>
                  </a:schemeClr>
                </a:solidFill>
                <a:latin typeface="Cambria" panose="02040503050406030204" pitchFamily="18" charset="0"/>
              </a:rPr>
              <a:t> </a:t>
            </a:r>
            <a:r>
              <a:rPr lang="en-US" sz="1600" dirty="0" err="1">
                <a:solidFill>
                  <a:schemeClr val="tx2">
                    <a:lumMod val="75000"/>
                  </a:schemeClr>
                </a:solidFill>
                <a:latin typeface="Cambria" panose="02040503050406030204" pitchFamily="18" charset="0"/>
              </a:rPr>
              <a:t>activitatilor</a:t>
            </a:r>
            <a:r>
              <a:rPr lang="en-US" sz="1600" dirty="0">
                <a:solidFill>
                  <a:schemeClr val="tx2">
                    <a:lumMod val="75000"/>
                  </a:schemeClr>
                </a:solidFill>
                <a:latin typeface="Cambria" panose="02040503050406030204" pitchFamily="18" charset="0"/>
              </a:rPr>
              <a:t> din </a:t>
            </a:r>
            <a:r>
              <a:rPr lang="en-US" sz="1600" dirty="0" err="1">
                <a:solidFill>
                  <a:schemeClr val="tx2">
                    <a:lumMod val="75000"/>
                  </a:schemeClr>
                </a:solidFill>
                <a:latin typeface="Cambria" panose="02040503050406030204" pitchFamily="18" charset="0"/>
              </a:rPr>
              <a:t>institutie</a:t>
            </a:r>
            <a:r>
              <a:rPr lang="en-US" sz="1600" dirty="0">
                <a:solidFill>
                  <a:schemeClr val="tx2">
                    <a:lumMod val="75000"/>
                  </a:schemeClr>
                </a:solidFill>
                <a:latin typeface="Cambria" panose="02040503050406030204" pitchFamily="18" charset="0"/>
              </a:rPr>
              <a:t> </a:t>
            </a:r>
            <a:r>
              <a:rPr lang="en-US" sz="1600" dirty="0" err="1">
                <a:solidFill>
                  <a:schemeClr val="tx2">
                    <a:lumMod val="75000"/>
                  </a:schemeClr>
                </a:solidFill>
                <a:latin typeface="Cambria" panose="02040503050406030204" pitchFamily="18" charset="0"/>
              </a:rPr>
              <a:t>si</a:t>
            </a:r>
            <a:r>
              <a:rPr lang="en-US" sz="1600" dirty="0">
                <a:solidFill>
                  <a:schemeClr val="tx2">
                    <a:lumMod val="75000"/>
                  </a:schemeClr>
                </a:solidFill>
                <a:latin typeface="Cambria" panose="02040503050406030204" pitchFamily="18" charset="0"/>
              </a:rPr>
              <a:t> </a:t>
            </a:r>
            <a:r>
              <a:rPr lang="en-US" sz="1600" dirty="0" err="1">
                <a:solidFill>
                  <a:schemeClr val="tx2">
                    <a:lumMod val="75000"/>
                  </a:schemeClr>
                </a:solidFill>
                <a:latin typeface="Cambria" panose="02040503050406030204" pitchFamily="18" charset="0"/>
              </a:rPr>
              <a:t>alte</a:t>
            </a:r>
            <a:r>
              <a:rPr lang="en-US" sz="1600" dirty="0">
                <a:solidFill>
                  <a:schemeClr val="tx2">
                    <a:lumMod val="75000"/>
                  </a:schemeClr>
                </a:solidFill>
                <a:latin typeface="Cambria" panose="02040503050406030204" pitchFamily="18" charset="0"/>
              </a:rPr>
              <a:t> </a:t>
            </a:r>
            <a:r>
              <a:rPr lang="en-US" sz="1600" dirty="0" err="1">
                <a:solidFill>
                  <a:schemeClr val="tx2">
                    <a:lumMod val="75000"/>
                  </a:schemeClr>
                </a:solidFill>
                <a:latin typeface="Cambria" panose="02040503050406030204" pitchFamily="18" charset="0"/>
              </a:rPr>
              <a:t>proiecte</a:t>
            </a:r>
            <a:r>
              <a:rPr lang="en-US" sz="1600" dirty="0">
                <a:solidFill>
                  <a:schemeClr val="tx2">
                    <a:lumMod val="75000"/>
                  </a:schemeClr>
                </a:solidFill>
                <a:latin typeface="Cambria" panose="02040503050406030204" pitchFamily="18" charset="0"/>
              </a:rPr>
              <a:t>;</a:t>
            </a:r>
            <a:r>
              <a:rPr lang="vi-VN" sz="1600" dirty="0">
                <a:solidFill>
                  <a:schemeClr val="tx2">
                    <a:lumMod val="75000"/>
                  </a:schemeClr>
                </a:solidFill>
                <a:latin typeface="Cambria" panose="02040503050406030204" pitchFamily="18" charset="0"/>
              </a:rPr>
              <a:t> </a:t>
            </a:r>
            <a:endParaRPr lang="en-US" sz="1600" dirty="0">
              <a:solidFill>
                <a:schemeClr val="tx2">
                  <a:lumMod val="75000"/>
                </a:schemeClr>
              </a:solidFill>
              <a:latin typeface="Cambria" panose="02040503050406030204" pitchFamily="18" charset="0"/>
            </a:endParaRPr>
          </a:p>
          <a:p>
            <a:pPr marL="342900" indent="-342900" algn="l">
              <a:spcBef>
                <a:spcPts val="0"/>
              </a:spcBef>
              <a:buFont typeface="+mj-lt"/>
              <a:buAutoNum type="arabicPeriod"/>
            </a:pPr>
            <a:r>
              <a:rPr lang="en-US" sz="1600" dirty="0">
                <a:solidFill>
                  <a:schemeClr val="tx2">
                    <a:lumMod val="75000"/>
                  </a:schemeClr>
                </a:solidFill>
                <a:latin typeface="Cambria" panose="02040503050406030204" pitchFamily="18" charset="0"/>
              </a:rPr>
              <a:t>Document </a:t>
            </a:r>
            <a:r>
              <a:rPr lang="en-US" sz="1600" dirty="0" err="1">
                <a:solidFill>
                  <a:schemeClr val="tx2">
                    <a:lumMod val="75000"/>
                  </a:schemeClr>
                </a:solidFill>
                <a:latin typeface="Cambria" panose="02040503050406030204" pitchFamily="18" charset="0"/>
              </a:rPr>
              <a:t>privind</a:t>
            </a:r>
            <a:r>
              <a:rPr lang="en-US" sz="1600" dirty="0">
                <a:solidFill>
                  <a:schemeClr val="tx2">
                    <a:lumMod val="75000"/>
                  </a:schemeClr>
                </a:solidFill>
                <a:latin typeface="Cambria" panose="02040503050406030204" pitchFamily="18" charset="0"/>
              </a:rPr>
              <a:t> </a:t>
            </a:r>
            <a:r>
              <a:rPr lang="en-US" sz="1600" dirty="0" err="1">
                <a:solidFill>
                  <a:schemeClr val="tx2">
                    <a:lumMod val="75000"/>
                  </a:schemeClr>
                </a:solidFill>
                <a:latin typeface="Cambria" panose="02040503050406030204" pitchFamily="18" charset="0"/>
              </a:rPr>
              <a:t>metoda</a:t>
            </a:r>
            <a:r>
              <a:rPr lang="en-US" sz="1600" dirty="0">
                <a:solidFill>
                  <a:schemeClr val="tx2">
                    <a:lumMod val="75000"/>
                  </a:schemeClr>
                </a:solidFill>
                <a:latin typeface="Cambria" panose="02040503050406030204" pitchFamily="18" charset="0"/>
              </a:rPr>
              <a:t> de </a:t>
            </a:r>
            <a:r>
              <a:rPr lang="en-US" sz="1600" dirty="0" err="1">
                <a:solidFill>
                  <a:schemeClr val="tx2">
                    <a:lumMod val="75000"/>
                  </a:schemeClr>
                </a:solidFill>
                <a:latin typeface="Cambria" panose="02040503050406030204" pitchFamily="18" charset="0"/>
              </a:rPr>
              <a:t>calcul</a:t>
            </a:r>
            <a:r>
              <a:rPr lang="en-US" sz="1600" dirty="0">
                <a:solidFill>
                  <a:schemeClr val="tx2">
                    <a:lumMod val="75000"/>
                  </a:schemeClr>
                </a:solidFill>
                <a:latin typeface="Cambria" panose="02040503050406030204" pitchFamily="18" charset="0"/>
              </a:rPr>
              <a:t> a </a:t>
            </a:r>
            <a:r>
              <a:rPr lang="en-US" sz="1600" dirty="0" err="1">
                <a:solidFill>
                  <a:schemeClr val="tx2">
                    <a:lumMod val="75000"/>
                  </a:schemeClr>
                </a:solidFill>
                <a:latin typeface="Cambria" panose="02040503050406030204" pitchFamily="18" charset="0"/>
              </a:rPr>
              <a:t>ratei</a:t>
            </a:r>
            <a:r>
              <a:rPr lang="en-US" sz="1600" dirty="0">
                <a:solidFill>
                  <a:schemeClr val="tx2">
                    <a:lumMod val="75000"/>
                  </a:schemeClr>
                </a:solidFill>
                <a:latin typeface="Cambria" panose="02040503050406030204" pitchFamily="18" charset="0"/>
              </a:rPr>
              <a:t> </a:t>
            </a:r>
            <a:r>
              <a:rPr lang="en-US" sz="1600" dirty="0" err="1">
                <a:solidFill>
                  <a:schemeClr val="tx2">
                    <a:lumMod val="75000"/>
                  </a:schemeClr>
                </a:solidFill>
                <a:latin typeface="Cambria" panose="02040503050406030204" pitchFamily="18" charset="0"/>
              </a:rPr>
              <a:t>orare</a:t>
            </a:r>
            <a:r>
              <a:rPr lang="en-US" sz="1600" dirty="0">
                <a:solidFill>
                  <a:schemeClr val="tx2">
                    <a:lumMod val="75000"/>
                  </a:schemeClr>
                </a:solidFill>
                <a:latin typeface="Cambria" panose="02040503050406030204" pitchFamily="18" charset="0"/>
              </a:rPr>
              <a:t> (</a:t>
            </a:r>
            <a:r>
              <a:rPr lang="en-US" sz="1600" dirty="0" err="1">
                <a:solidFill>
                  <a:schemeClr val="tx2">
                    <a:lumMod val="75000"/>
                  </a:schemeClr>
                </a:solidFill>
                <a:latin typeface="Cambria" panose="02040503050406030204" pitchFamily="18" charset="0"/>
              </a:rPr>
              <a:t>Pentru</a:t>
            </a:r>
            <a:r>
              <a:rPr lang="en-US" sz="1600" dirty="0">
                <a:solidFill>
                  <a:schemeClr val="tx2">
                    <a:lumMod val="75000"/>
                  </a:schemeClr>
                </a:solidFill>
                <a:latin typeface="Cambria" panose="02040503050406030204" pitchFamily="18" charset="0"/>
              </a:rPr>
              <a:t> </a:t>
            </a:r>
            <a:r>
              <a:rPr lang="en-US" sz="1600" dirty="0" err="1">
                <a:solidFill>
                  <a:schemeClr val="tx2">
                    <a:lumMod val="75000"/>
                  </a:schemeClr>
                </a:solidFill>
                <a:latin typeface="Cambria" panose="02040503050406030204" pitchFamily="18" charset="0"/>
              </a:rPr>
              <a:t>metoda</a:t>
            </a:r>
            <a:r>
              <a:rPr lang="en-US" sz="1600" dirty="0">
                <a:solidFill>
                  <a:schemeClr val="tx2">
                    <a:lumMod val="75000"/>
                  </a:schemeClr>
                </a:solidFill>
                <a:latin typeface="Cambria" panose="02040503050406030204" pitchFamily="18" charset="0"/>
              </a:rPr>
              <a:t> 3a </a:t>
            </a:r>
            <a:r>
              <a:rPr lang="en-US" sz="1600" dirty="0" err="1">
                <a:solidFill>
                  <a:schemeClr val="tx2">
                    <a:lumMod val="75000"/>
                  </a:schemeClr>
                </a:solidFill>
                <a:latin typeface="Cambria" panose="02040503050406030204" pitchFamily="18" charset="0"/>
              </a:rPr>
              <a:t>si</a:t>
            </a:r>
            <a:r>
              <a:rPr lang="en-US" sz="1600" dirty="0">
                <a:solidFill>
                  <a:schemeClr val="tx2">
                    <a:lumMod val="75000"/>
                  </a:schemeClr>
                </a:solidFill>
                <a:latin typeface="Cambria" panose="02040503050406030204" pitchFamily="18" charset="0"/>
              </a:rPr>
              <a:t> 3b)</a:t>
            </a:r>
            <a:endParaRPr lang="ro-RO" sz="1600" dirty="0">
              <a:solidFill>
                <a:schemeClr val="tx2">
                  <a:lumMod val="75000"/>
                </a:schemeClr>
              </a:solidFill>
              <a:latin typeface="Cambria" panose="02040503050406030204" pitchFamily="18" charset="0"/>
            </a:endParaRPr>
          </a:p>
          <a:p>
            <a:pPr marL="342900" indent="-342900" algn="l">
              <a:spcBef>
                <a:spcPts val="0"/>
              </a:spcBef>
              <a:buFont typeface="+mj-lt"/>
              <a:buAutoNum type="arabicPeriod"/>
            </a:pPr>
            <a:r>
              <a:rPr lang="ro-RO" sz="1600" dirty="0">
                <a:solidFill>
                  <a:schemeClr val="tx2">
                    <a:lumMod val="75000"/>
                  </a:schemeClr>
                </a:solidFill>
                <a:latin typeface="Cambria" panose="02040503050406030204" pitchFamily="18" charset="0"/>
              </a:rPr>
              <a:t>D</a:t>
            </a:r>
            <a:r>
              <a:rPr lang="vi-VN" sz="1600" dirty="0">
                <a:solidFill>
                  <a:schemeClr val="tx2">
                    <a:lumMod val="75000"/>
                  </a:schemeClr>
                </a:solidFill>
                <a:latin typeface="Cambria" panose="02040503050406030204" pitchFamily="18" charset="0"/>
              </a:rPr>
              <a:t>ovada cheltuielilor salariale pe ultimele 12 luni anterioare semnării contractului de finanțare, în cazul în care angajatul nu are 12 luni se va aplica alta metoda de calcul – ex. rata orara lunara (doar pentru </a:t>
            </a:r>
            <a:r>
              <a:rPr lang="en-US" sz="1600" dirty="0" err="1">
                <a:solidFill>
                  <a:schemeClr val="tx2">
                    <a:lumMod val="75000"/>
                  </a:schemeClr>
                </a:solidFill>
                <a:latin typeface="Cambria" panose="02040503050406030204" pitchFamily="18" charset="0"/>
              </a:rPr>
              <a:t>Metoda</a:t>
            </a:r>
            <a:r>
              <a:rPr lang="vi-VN" sz="1600" dirty="0">
                <a:solidFill>
                  <a:schemeClr val="tx2">
                    <a:lumMod val="75000"/>
                  </a:schemeClr>
                </a:solidFill>
                <a:latin typeface="Cambria" panose="02040503050406030204" pitchFamily="18" charset="0"/>
              </a:rPr>
              <a:t> 3 – punctul b);</a:t>
            </a:r>
            <a:endParaRPr lang="ro-RO" sz="1600" dirty="0">
              <a:solidFill>
                <a:schemeClr val="tx2">
                  <a:lumMod val="75000"/>
                </a:schemeClr>
              </a:solidFill>
              <a:latin typeface="Cambria" panose="02040503050406030204" pitchFamily="18" charset="0"/>
            </a:endParaRPr>
          </a:p>
          <a:p>
            <a:pPr marL="342900" indent="-342900" algn="l">
              <a:spcBef>
                <a:spcPts val="0"/>
              </a:spcBef>
              <a:buFont typeface="+mj-lt"/>
              <a:buAutoNum type="arabicPeriod"/>
            </a:pPr>
            <a:r>
              <a:rPr lang="ro-RO" sz="1600" dirty="0">
                <a:solidFill>
                  <a:schemeClr val="tx2">
                    <a:lumMod val="75000"/>
                  </a:schemeClr>
                </a:solidFill>
                <a:latin typeface="Cambria" panose="02040503050406030204" pitchFamily="18" charset="0"/>
              </a:rPr>
              <a:t>S</a:t>
            </a:r>
            <a:r>
              <a:rPr lang="vi-VN" sz="1600" dirty="0">
                <a:solidFill>
                  <a:schemeClr val="tx2">
                    <a:lumMod val="75000"/>
                  </a:schemeClr>
                </a:solidFill>
                <a:latin typeface="Cambria" panose="02040503050406030204" pitchFamily="18" charset="0"/>
              </a:rPr>
              <a:t>tatele de plată</a:t>
            </a:r>
            <a:r>
              <a:rPr lang="ro-RO" sz="1600" dirty="0">
                <a:solidFill>
                  <a:schemeClr val="tx2">
                    <a:lumMod val="75000"/>
                  </a:schemeClr>
                </a:solidFill>
                <a:latin typeface="Cambria" panose="02040503050406030204" pitchFamily="18" charset="0"/>
              </a:rPr>
              <a:t> pentru persoanele care fac parte din echipa de implementare</a:t>
            </a:r>
            <a:r>
              <a:rPr lang="en-US" sz="1600" dirty="0">
                <a:solidFill>
                  <a:schemeClr val="tx2">
                    <a:lumMod val="75000"/>
                  </a:schemeClr>
                </a:solidFill>
                <a:latin typeface="Cambria" panose="02040503050406030204" pitchFamily="18" charset="0"/>
              </a:rPr>
              <a:t> a </a:t>
            </a:r>
            <a:r>
              <a:rPr lang="en-US" sz="1600" dirty="0" err="1">
                <a:solidFill>
                  <a:schemeClr val="tx2">
                    <a:lumMod val="75000"/>
                  </a:schemeClr>
                </a:solidFill>
                <a:latin typeface="Cambria" panose="02040503050406030204" pitchFamily="18" charset="0"/>
              </a:rPr>
              <a:t>proiectului</a:t>
            </a:r>
            <a:r>
              <a:rPr lang="ro-RO" sz="1600" dirty="0">
                <a:solidFill>
                  <a:schemeClr val="tx2">
                    <a:lumMod val="75000"/>
                  </a:schemeClr>
                </a:solidFill>
                <a:latin typeface="Cambria" panose="02040503050406030204" pitchFamily="18" charset="0"/>
              </a:rPr>
              <a:t>;</a:t>
            </a:r>
          </a:p>
          <a:p>
            <a:pPr marL="342900" indent="-342900" algn="l">
              <a:spcBef>
                <a:spcPts val="0"/>
              </a:spcBef>
              <a:buFont typeface="+mj-lt"/>
              <a:buAutoNum type="arabicPeriod"/>
            </a:pPr>
            <a:r>
              <a:rPr lang="ro-RO" sz="1600" dirty="0">
                <a:solidFill>
                  <a:schemeClr val="tx2">
                    <a:lumMod val="75000"/>
                  </a:schemeClr>
                </a:solidFill>
                <a:latin typeface="Cambria" panose="02040503050406030204" pitchFamily="18" charset="0"/>
              </a:rPr>
              <a:t>O</a:t>
            </a:r>
            <a:r>
              <a:rPr lang="vi-VN" sz="1600" dirty="0">
                <a:solidFill>
                  <a:schemeClr val="tx2">
                    <a:lumMod val="75000"/>
                  </a:schemeClr>
                </a:solidFill>
                <a:latin typeface="Cambria" panose="02040503050406030204" pitchFamily="18" charset="0"/>
              </a:rPr>
              <a:t>rdine de plată a contribuţiilor sociale la bugetul statului şi a impozitului pe salarii</a:t>
            </a:r>
            <a:r>
              <a:rPr lang="ro-RO" sz="1600" dirty="0">
                <a:solidFill>
                  <a:schemeClr val="tx2">
                    <a:lumMod val="75000"/>
                  </a:schemeClr>
                </a:solidFill>
                <a:latin typeface="Cambria" panose="02040503050406030204" pitchFamily="18" charset="0"/>
              </a:rPr>
              <a:t>;</a:t>
            </a:r>
            <a:endParaRPr lang="vi-VN" sz="1600" dirty="0">
              <a:solidFill>
                <a:schemeClr val="tx2">
                  <a:lumMod val="75000"/>
                </a:schemeClr>
              </a:solidFill>
              <a:latin typeface="Cambria" panose="02040503050406030204" pitchFamily="18" charset="0"/>
            </a:endParaRPr>
          </a:p>
          <a:p>
            <a:pPr marL="342900" indent="-342900" algn="l">
              <a:spcBef>
                <a:spcPts val="0"/>
              </a:spcBef>
              <a:buFont typeface="+mj-lt"/>
              <a:buAutoNum type="arabicPeriod"/>
            </a:pPr>
            <a:r>
              <a:rPr lang="ro-RO" sz="1600" dirty="0">
                <a:solidFill>
                  <a:schemeClr val="tx2">
                    <a:lumMod val="75000"/>
                  </a:schemeClr>
                </a:solidFill>
                <a:latin typeface="Cambria" panose="02040503050406030204" pitchFamily="18" charset="0"/>
              </a:rPr>
              <a:t>Ordin </a:t>
            </a:r>
            <a:r>
              <a:rPr lang="vi-VN" sz="1600" dirty="0">
                <a:solidFill>
                  <a:schemeClr val="tx2">
                    <a:lumMod val="75000"/>
                  </a:schemeClr>
                </a:solidFill>
                <a:latin typeface="Cambria" panose="02040503050406030204" pitchFamily="18" charset="0"/>
              </a:rPr>
              <a:t>de virare a salariilor pe card, acolo unde salariile sunt plătite prin intermediul cardului bancar precum și borderoul centralizator aferent ordinului de plată</a:t>
            </a:r>
            <a:r>
              <a:rPr lang="ro-RO" sz="1600" dirty="0">
                <a:solidFill>
                  <a:schemeClr val="tx2">
                    <a:lumMod val="75000"/>
                  </a:schemeClr>
                </a:solidFill>
                <a:latin typeface="Cambria" panose="02040503050406030204" pitchFamily="18" charset="0"/>
              </a:rPr>
              <a:t>;</a:t>
            </a:r>
            <a:endParaRPr lang="vi-VN" sz="1600" dirty="0">
              <a:solidFill>
                <a:schemeClr val="tx2">
                  <a:lumMod val="75000"/>
                </a:schemeClr>
              </a:solidFill>
              <a:latin typeface="Cambria" panose="02040503050406030204" pitchFamily="18" charset="0"/>
            </a:endParaRPr>
          </a:p>
          <a:p>
            <a:pPr marL="342900" indent="-342900" algn="l">
              <a:spcBef>
                <a:spcPts val="0"/>
              </a:spcBef>
              <a:buFont typeface="+mj-lt"/>
              <a:buAutoNum type="arabicPeriod"/>
            </a:pPr>
            <a:r>
              <a:rPr lang="ro-RO" sz="1600" dirty="0">
                <a:solidFill>
                  <a:schemeClr val="tx2">
                    <a:lumMod val="75000"/>
                  </a:schemeClr>
                </a:solidFill>
                <a:latin typeface="Cambria" panose="02040503050406030204" pitchFamily="18" charset="0"/>
              </a:rPr>
              <a:t>E</a:t>
            </a:r>
            <a:r>
              <a:rPr lang="vi-VN" sz="1600" dirty="0">
                <a:solidFill>
                  <a:schemeClr val="tx2">
                    <a:lumMod val="75000"/>
                  </a:schemeClr>
                </a:solidFill>
                <a:latin typeface="Cambria" panose="02040503050406030204" pitchFamily="18" charset="0"/>
              </a:rPr>
              <a:t>xtrase de cont</a:t>
            </a:r>
            <a:r>
              <a:rPr lang="ro-RO" sz="1600" dirty="0">
                <a:solidFill>
                  <a:schemeClr val="tx2">
                    <a:lumMod val="75000"/>
                  </a:schemeClr>
                </a:solidFill>
                <a:latin typeface="Cambria" panose="02040503050406030204" pitchFamily="18" charset="0"/>
              </a:rPr>
              <a:t> in care sa se evidențieze plățile salariale;</a:t>
            </a:r>
            <a:endParaRPr lang="vi-VN" sz="1600" dirty="0">
              <a:solidFill>
                <a:schemeClr val="tx2">
                  <a:lumMod val="75000"/>
                </a:schemeClr>
              </a:solidFill>
              <a:latin typeface="Cambria" panose="02040503050406030204" pitchFamily="18" charset="0"/>
            </a:endParaRPr>
          </a:p>
          <a:p>
            <a:pPr marL="342900" indent="-342900" algn="l">
              <a:spcBef>
                <a:spcPts val="0"/>
              </a:spcBef>
              <a:buFont typeface="+mj-lt"/>
              <a:buAutoNum type="arabicPeriod"/>
            </a:pPr>
            <a:r>
              <a:rPr lang="ro-RO" sz="1600" dirty="0">
                <a:solidFill>
                  <a:schemeClr val="tx2">
                    <a:lumMod val="75000"/>
                  </a:schemeClr>
                </a:solidFill>
                <a:latin typeface="Cambria" panose="02040503050406030204" pitchFamily="18" charset="0"/>
              </a:rPr>
              <a:t>S</a:t>
            </a:r>
            <a:r>
              <a:rPr lang="vi-VN" sz="1600" dirty="0">
                <a:solidFill>
                  <a:schemeClr val="tx2">
                    <a:lumMod val="75000"/>
                  </a:schemeClr>
                </a:solidFill>
                <a:latin typeface="Cambria" panose="02040503050406030204" pitchFamily="18" charset="0"/>
              </a:rPr>
              <a:t>tate de plată semnate de salariaţii care au primit salariile în numerar</a:t>
            </a:r>
            <a:r>
              <a:rPr lang="ro-RO" sz="1600" dirty="0">
                <a:solidFill>
                  <a:schemeClr val="tx2">
                    <a:lumMod val="75000"/>
                  </a:schemeClr>
                </a:solidFill>
                <a:latin typeface="Cambria" panose="02040503050406030204" pitchFamily="18" charset="0"/>
              </a:rPr>
              <a:t> + registrul de casa;</a:t>
            </a:r>
          </a:p>
          <a:p>
            <a:pPr marL="342900" indent="-342900" algn="l">
              <a:spcBef>
                <a:spcPts val="0"/>
              </a:spcBef>
              <a:buFont typeface="+mj-lt"/>
              <a:buAutoNum type="arabicPeriod"/>
            </a:pPr>
            <a:r>
              <a:rPr lang="ro-RO" sz="1600" dirty="0">
                <a:solidFill>
                  <a:schemeClr val="tx2">
                    <a:lumMod val="75000"/>
                  </a:schemeClr>
                </a:solidFill>
                <a:latin typeface="Cambria" panose="02040503050406030204" pitchFamily="18" charset="0"/>
              </a:rPr>
              <a:t>F</a:t>
            </a:r>
            <a:r>
              <a:rPr lang="vi-VN" sz="1600" dirty="0">
                <a:solidFill>
                  <a:schemeClr val="tx2">
                    <a:lumMod val="75000"/>
                  </a:schemeClr>
                </a:solidFill>
                <a:latin typeface="Cambria" panose="02040503050406030204" pitchFamily="18" charset="0"/>
              </a:rPr>
              <a:t>işa de înregistrări contabile</a:t>
            </a:r>
            <a:r>
              <a:rPr lang="ro-RO" sz="1600" dirty="0">
                <a:solidFill>
                  <a:schemeClr val="tx2">
                    <a:lumMod val="75000"/>
                  </a:schemeClr>
                </a:solidFill>
                <a:latin typeface="Cambria" panose="02040503050406030204" pitchFamily="18" charset="0"/>
              </a:rPr>
              <a:t> pe cont analitic</a:t>
            </a:r>
            <a:r>
              <a:rPr lang="vi-VN" sz="1600" dirty="0">
                <a:solidFill>
                  <a:schemeClr val="tx2">
                    <a:lumMod val="75000"/>
                  </a:schemeClr>
                </a:solidFill>
                <a:latin typeface="Cambria" panose="02040503050406030204" pitchFamily="18" charset="0"/>
              </a:rPr>
              <a:t>; </a:t>
            </a:r>
            <a:endParaRPr lang="en-US" sz="1600" dirty="0">
              <a:solidFill>
                <a:schemeClr val="tx2">
                  <a:lumMod val="75000"/>
                </a:schemeClr>
              </a:solidFill>
              <a:latin typeface="Cambria" panose="02040503050406030204" pitchFamily="18" charset="0"/>
            </a:endParaRPr>
          </a:p>
          <a:p>
            <a:pPr marL="342900" indent="-342900" algn="l">
              <a:spcBef>
                <a:spcPts val="0"/>
              </a:spcBef>
              <a:buFont typeface="+mj-lt"/>
              <a:buAutoNum type="arabicPeriod"/>
            </a:pPr>
            <a:r>
              <a:rPr lang="en-US" sz="1600" dirty="0">
                <a:solidFill>
                  <a:schemeClr val="tx2">
                    <a:lumMod val="75000"/>
                  </a:schemeClr>
                </a:solidFill>
                <a:latin typeface="Cambria" panose="02040503050406030204" pitchFamily="18" charset="0"/>
              </a:rPr>
              <a:t>CCM </a:t>
            </a:r>
            <a:r>
              <a:rPr lang="en-US" sz="1600" dirty="0" err="1">
                <a:solidFill>
                  <a:schemeClr val="tx2">
                    <a:lumMod val="75000"/>
                  </a:schemeClr>
                </a:solidFill>
                <a:latin typeface="Cambria" panose="02040503050406030204" pitchFamily="18" charset="0"/>
              </a:rPr>
              <a:t>sau</a:t>
            </a:r>
            <a:r>
              <a:rPr lang="en-US" sz="1600" dirty="0">
                <a:solidFill>
                  <a:schemeClr val="tx2">
                    <a:lumMod val="75000"/>
                  </a:schemeClr>
                </a:solidFill>
                <a:latin typeface="Cambria" panose="02040503050406030204" pitchFamily="18" charset="0"/>
              </a:rPr>
              <a:t> document </a:t>
            </a:r>
            <a:r>
              <a:rPr lang="en-US" sz="1600" dirty="0" err="1">
                <a:solidFill>
                  <a:schemeClr val="tx2">
                    <a:lumMod val="75000"/>
                  </a:schemeClr>
                </a:solidFill>
                <a:latin typeface="Cambria" panose="02040503050406030204" pitchFamily="18" charset="0"/>
              </a:rPr>
              <a:t>echivalent</a:t>
            </a:r>
            <a:r>
              <a:rPr lang="en-US" sz="1600" dirty="0">
                <a:solidFill>
                  <a:schemeClr val="tx2">
                    <a:lumMod val="75000"/>
                  </a:schemeClr>
                </a:solidFill>
                <a:latin typeface="Cambria" panose="02040503050406030204" pitchFamily="18" charset="0"/>
              </a:rPr>
              <a:t> </a:t>
            </a:r>
            <a:r>
              <a:rPr lang="en-US" sz="1600" dirty="0" err="1">
                <a:solidFill>
                  <a:schemeClr val="tx2">
                    <a:lumMod val="75000"/>
                  </a:schemeClr>
                </a:solidFill>
                <a:latin typeface="Cambria" panose="02040503050406030204" pitchFamily="18" charset="0"/>
              </a:rPr>
              <a:t>prin</a:t>
            </a:r>
            <a:r>
              <a:rPr lang="en-US" sz="1600" dirty="0">
                <a:solidFill>
                  <a:schemeClr val="tx2">
                    <a:lumMod val="75000"/>
                  </a:schemeClr>
                </a:solidFill>
                <a:latin typeface="Cambria" panose="02040503050406030204" pitchFamily="18" charset="0"/>
              </a:rPr>
              <a:t> care se </a:t>
            </a:r>
            <a:r>
              <a:rPr lang="en-US" sz="1600" dirty="0" err="1">
                <a:solidFill>
                  <a:schemeClr val="tx2">
                    <a:lumMod val="75000"/>
                  </a:schemeClr>
                </a:solidFill>
                <a:latin typeface="Cambria" panose="02040503050406030204" pitchFamily="18" charset="0"/>
              </a:rPr>
              <a:t>reglementeaza</a:t>
            </a:r>
            <a:r>
              <a:rPr lang="en-US" sz="1600" dirty="0">
                <a:solidFill>
                  <a:schemeClr val="tx2">
                    <a:lumMod val="75000"/>
                  </a:schemeClr>
                </a:solidFill>
                <a:latin typeface="Cambria" panose="02040503050406030204" pitchFamily="18" charset="0"/>
              </a:rPr>
              <a:t> </a:t>
            </a:r>
            <a:r>
              <a:rPr lang="en-US" sz="1600" dirty="0" err="1">
                <a:solidFill>
                  <a:schemeClr val="tx2">
                    <a:lumMod val="75000"/>
                  </a:schemeClr>
                </a:solidFill>
                <a:latin typeface="Cambria" panose="02040503050406030204" pitchFamily="18" charset="0"/>
              </a:rPr>
              <a:t>acordarea</a:t>
            </a:r>
            <a:r>
              <a:rPr lang="en-US" sz="1600" dirty="0">
                <a:solidFill>
                  <a:schemeClr val="tx2">
                    <a:lumMod val="75000"/>
                  </a:schemeClr>
                </a:solidFill>
                <a:latin typeface="Cambria" panose="02040503050406030204" pitchFamily="18" charset="0"/>
              </a:rPr>
              <a:t> de </a:t>
            </a:r>
            <a:r>
              <a:rPr lang="en-US" sz="1600" dirty="0" err="1">
                <a:solidFill>
                  <a:schemeClr val="tx2">
                    <a:lumMod val="75000"/>
                  </a:schemeClr>
                </a:solidFill>
                <a:latin typeface="Cambria" panose="02040503050406030204" pitchFamily="18" charset="0"/>
              </a:rPr>
              <a:t>beneficii</a:t>
            </a:r>
            <a:r>
              <a:rPr lang="en-US" sz="1600" dirty="0">
                <a:solidFill>
                  <a:schemeClr val="tx2">
                    <a:lumMod val="75000"/>
                  </a:schemeClr>
                </a:solidFill>
                <a:latin typeface="Cambria" panose="02040503050406030204" pitchFamily="18" charset="0"/>
              </a:rPr>
              <a:t> </a:t>
            </a:r>
            <a:r>
              <a:rPr lang="en-US" sz="1600" dirty="0" err="1">
                <a:solidFill>
                  <a:schemeClr val="tx2">
                    <a:lumMod val="75000"/>
                  </a:schemeClr>
                </a:solidFill>
                <a:latin typeface="Cambria" panose="02040503050406030204" pitchFamily="18" charset="0"/>
              </a:rPr>
              <a:t>suplimentare</a:t>
            </a:r>
            <a:r>
              <a:rPr lang="en-US" sz="1600" dirty="0">
                <a:solidFill>
                  <a:schemeClr val="tx2">
                    <a:lumMod val="75000"/>
                  </a:schemeClr>
                </a:solidFill>
                <a:latin typeface="Cambria" panose="02040503050406030204" pitchFamily="18" charset="0"/>
              </a:rPr>
              <a:t> (prime, </a:t>
            </a:r>
            <a:r>
              <a:rPr lang="en-US" sz="1600" dirty="0" err="1">
                <a:solidFill>
                  <a:schemeClr val="tx2">
                    <a:lumMod val="75000"/>
                  </a:schemeClr>
                </a:solidFill>
                <a:latin typeface="Cambria" panose="02040503050406030204" pitchFamily="18" charset="0"/>
              </a:rPr>
              <a:t>tichete</a:t>
            </a:r>
            <a:r>
              <a:rPr lang="en-US" sz="1600" dirty="0">
                <a:solidFill>
                  <a:schemeClr val="tx2">
                    <a:lumMod val="75000"/>
                  </a:schemeClr>
                </a:solidFill>
                <a:latin typeface="Cambria" panose="02040503050406030204" pitchFamily="18" charset="0"/>
              </a:rPr>
              <a:t> de masa etc.)</a:t>
            </a:r>
            <a:endParaRPr lang="vi-VN" sz="1600" dirty="0">
              <a:solidFill>
                <a:schemeClr val="tx2">
                  <a:lumMod val="75000"/>
                </a:schemeClr>
              </a:solidFill>
              <a:latin typeface="Cambria" panose="02040503050406030204" pitchFamily="18" charset="0"/>
            </a:endParaRPr>
          </a:p>
          <a:p>
            <a:pPr algn="l">
              <a:spcBef>
                <a:spcPts val="1800"/>
              </a:spcBef>
            </a:pPr>
            <a:r>
              <a:rPr lang="ro-RO" sz="2000" b="1" dirty="0">
                <a:solidFill>
                  <a:srgbClr val="1F497D"/>
                </a:solidFill>
                <a:latin typeface="Cambria" panose="02040503050406030204" pitchFamily="18" charset="0"/>
              </a:rPr>
              <a:t>Lista prezentă nu este exhaustivă; în vedere determinării eligibilității cheltuielilor pot fi cerute și alte documente care să probeze veridicitatea și oportunitatea costurilor raportate.</a:t>
            </a:r>
            <a:r>
              <a:rPr lang="en-US" sz="2000" b="1" dirty="0">
                <a:solidFill>
                  <a:srgbClr val="1F497D"/>
                </a:solidFill>
                <a:latin typeface="Cambria" panose="02040503050406030204" pitchFamily="18" charset="0"/>
              </a:rPr>
              <a:t> (ex: </a:t>
            </a:r>
            <a:r>
              <a:rPr lang="en-US" sz="2000" b="1" dirty="0" err="1">
                <a:solidFill>
                  <a:srgbClr val="1F497D"/>
                </a:solidFill>
                <a:latin typeface="Cambria" panose="02040503050406030204" pitchFamily="18" charset="0"/>
              </a:rPr>
              <a:t>fisa</a:t>
            </a:r>
            <a:r>
              <a:rPr lang="en-US" sz="2000" b="1" dirty="0">
                <a:solidFill>
                  <a:srgbClr val="1F497D"/>
                </a:solidFill>
                <a:latin typeface="Cambria" panose="02040503050406030204" pitchFamily="18" charset="0"/>
              </a:rPr>
              <a:t> </a:t>
            </a:r>
            <a:r>
              <a:rPr lang="en-US" sz="2000" b="1" dirty="0" err="1">
                <a:solidFill>
                  <a:srgbClr val="1F497D"/>
                </a:solidFill>
                <a:latin typeface="Cambria" panose="02040503050406030204" pitchFamily="18" charset="0"/>
              </a:rPr>
              <a:t>sintetica</a:t>
            </a:r>
            <a:r>
              <a:rPr lang="en-US" sz="2000" b="1" dirty="0">
                <a:solidFill>
                  <a:srgbClr val="1F497D"/>
                </a:solidFill>
                <a:latin typeface="Cambria" panose="02040503050406030204" pitchFamily="18" charset="0"/>
              </a:rPr>
              <a:t> </a:t>
            </a:r>
            <a:r>
              <a:rPr lang="en-US" sz="2000" b="1" dirty="0" err="1">
                <a:solidFill>
                  <a:srgbClr val="1F497D"/>
                </a:solidFill>
                <a:latin typeface="Cambria" panose="02040503050406030204" pitchFamily="18" charset="0"/>
              </a:rPr>
              <a:t>prin</a:t>
            </a:r>
            <a:r>
              <a:rPr lang="en-US" sz="2000" b="1" dirty="0">
                <a:solidFill>
                  <a:srgbClr val="1F497D"/>
                </a:solidFill>
                <a:latin typeface="Cambria" panose="02040503050406030204" pitchFamily="18" charset="0"/>
              </a:rPr>
              <a:t> care se </a:t>
            </a:r>
            <a:r>
              <a:rPr lang="en-US" sz="2000" b="1" dirty="0" err="1">
                <a:solidFill>
                  <a:srgbClr val="1F497D"/>
                </a:solidFill>
                <a:latin typeface="Cambria" panose="02040503050406030204" pitchFamily="18" charset="0"/>
              </a:rPr>
              <a:t>demontreaza</a:t>
            </a:r>
            <a:r>
              <a:rPr lang="en-US" sz="2000" b="1" dirty="0">
                <a:solidFill>
                  <a:srgbClr val="1F497D"/>
                </a:solidFill>
                <a:latin typeface="Cambria" panose="02040503050406030204" pitchFamily="18" charset="0"/>
              </a:rPr>
              <a:t> </a:t>
            </a:r>
            <a:r>
              <a:rPr lang="en-US" sz="2000" b="1" dirty="0" err="1">
                <a:solidFill>
                  <a:srgbClr val="1F497D"/>
                </a:solidFill>
                <a:latin typeface="Cambria" panose="02040503050406030204" pitchFamily="18" charset="0"/>
              </a:rPr>
              <a:t>plata</a:t>
            </a:r>
            <a:r>
              <a:rPr lang="en-US" sz="2000" b="1" dirty="0">
                <a:solidFill>
                  <a:srgbClr val="1F497D"/>
                </a:solidFill>
                <a:latin typeface="Cambria" panose="02040503050406030204" pitchFamily="18" charset="0"/>
              </a:rPr>
              <a:t> la </a:t>
            </a:r>
            <a:r>
              <a:rPr lang="en-US" sz="2000" b="1" dirty="0" err="1">
                <a:solidFill>
                  <a:srgbClr val="1F497D"/>
                </a:solidFill>
                <a:latin typeface="Cambria" panose="02040503050406030204" pitchFamily="18" charset="0"/>
              </a:rPr>
              <a:t>zi</a:t>
            </a:r>
            <a:r>
              <a:rPr lang="en-US" sz="2000" b="1" dirty="0">
                <a:solidFill>
                  <a:srgbClr val="1F497D"/>
                </a:solidFill>
                <a:latin typeface="Cambria" panose="02040503050406030204" pitchFamily="18" charset="0"/>
              </a:rPr>
              <a:t> a </a:t>
            </a:r>
            <a:r>
              <a:rPr lang="en-US" sz="2000" b="1" dirty="0" err="1">
                <a:solidFill>
                  <a:srgbClr val="1F497D"/>
                </a:solidFill>
                <a:latin typeface="Cambria" panose="02040503050406030204" pitchFamily="18" charset="0"/>
              </a:rPr>
              <a:t>contributiilor</a:t>
            </a:r>
            <a:r>
              <a:rPr lang="en-US" sz="2000" b="1" dirty="0">
                <a:solidFill>
                  <a:srgbClr val="1F497D"/>
                </a:solidFill>
                <a:latin typeface="Cambria" panose="02040503050406030204" pitchFamily="18" charset="0"/>
              </a:rPr>
              <a:t> </a:t>
            </a:r>
            <a:r>
              <a:rPr lang="en-US" sz="2000" b="1" dirty="0" err="1">
                <a:solidFill>
                  <a:srgbClr val="1F497D"/>
                </a:solidFill>
                <a:latin typeface="Cambria" panose="02040503050406030204" pitchFamily="18" charset="0"/>
              </a:rPr>
              <a:t>salariale</a:t>
            </a:r>
            <a:r>
              <a:rPr lang="en-US" sz="2000" b="1" dirty="0">
                <a:solidFill>
                  <a:srgbClr val="1F497D"/>
                </a:solidFill>
                <a:latin typeface="Cambria" panose="02040503050406030204" pitchFamily="18" charset="0"/>
              </a:rPr>
              <a:t>)</a:t>
            </a:r>
            <a:endParaRPr lang="ro-RO" sz="2000" b="1" dirty="0">
              <a:solidFill>
                <a:schemeClr val="tx2">
                  <a:lumMod val="75000"/>
                </a:schemeClr>
              </a:solidFill>
              <a:latin typeface="Cambria" panose="02040503050406030204" pitchFamily="18" charset="0"/>
            </a:endParaRPr>
          </a:p>
        </p:txBody>
      </p:sp>
      <p:sp>
        <p:nvSpPr>
          <p:cNvPr id="5"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hu-HU" sz="3000" dirty="0">
                <a:solidFill>
                  <a:srgbClr val="4F81BD">
                    <a:lumMod val="75000"/>
                  </a:srgbClr>
                </a:solidFill>
                <a:latin typeface="Cambria" panose="02040503050406030204" pitchFamily="18" charset="0"/>
              </a:rPr>
              <a:t>Cheltuieli cu personalul</a:t>
            </a:r>
          </a:p>
        </p:txBody>
      </p:sp>
      <p:pic>
        <p:nvPicPr>
          <p:cNvPr id="8" name="Picture 2" descr="atten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2" y="5661248"/>
            <a:ext cx="338584"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2986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611560" y="1628800"/>
            <a:ext cx="8337584" cy="4824536"/>
          </a:xfrm>
        </p:spPr>
        <p:txBody>
          <a:bodyPr>
            <a:normAutofit/>
          </a:bodyPr>
          <a:lstStyle/>
          <a:p>
            <a:pPr algn="just">
              <a:spcBef>
                <a:spcPts val="0"/>
              </a:spcBef>
            </a:pPr>
            <a:r>
              <a:rPr lang="vi-VN" sz="2000" u="sng" dirty="0">
                <a:solidFill>
                  <a:schemeClr val="tx2"/>
                </a:solidFill>
                <a:latin typeface="Cambria" panose="02040503050406030204" pitchFamily="18" charset="0"/>
                <a:cs typeface="Arial" panose="020B0604020202020204" pitchFamily="34" charset="0"/>
              </a:rPr>
              <a:t>Cheltuieli </a:t>
            </a:r>
            <a:r>
              <a:rPr lang="ro-RO" sz="2000" u="sng" dirty="0">
                <a:solidFill>
                  <a:schemeClr val="tx2"/>
                </a:solidFill>
                <a:latin typeface="Cambria" panose="02040503050406030204" pitchFamily="18" charset="0"/>
                <a:cs typeface="Arial" panose="020B0604020202020204" pitchFamily="34" charset="0"/>
              </a:rPr>
              <a:t>cu</a:t>
            </a:r>
            <a:r>
              <a:rPr lang="vi-VN" sz="2000" u="sng" dirty="0">
                <a:solidFill>
                  <a:schemeClr val="tx2"/>
                </a:solidFill>
                <a:latin typeface="Cambria" panose="02040503050406030204" pitchFamily="18" charset="0"/>
                <a:cs typeface="Arial" panose="020B0604020202020204" pitchFamily="34" charset="0"/>
              </a:rPr>
              <a:t> personal</a:t>
            </a:r>
            <a:r>
              <a:rPr lang="ro-RO" sz="2000" u="sng" dirty="0">
                <a:solidFill>
                  <a:schemeClr val="tx2"/>
                </a:solidFill>
                <a:latin typeface="Cambria" panose="02040503050406030204" pitchFamily="18" charset="0"/>
                <a:cs typeface="Arial" panose="020B0604020202020204" pitchFamily="34" charset="0"/>
              </a:rPr>
              <a:t>ul</a:t>
            </a:r>
            <a:r>
              <a:rPr lang="vi-VN" sz="2000" u="sng" dirty="0">
                <a:solidFill>
                  <a:schemeClr val="tx2"/>
                </a:solidFill>
                <a:latin typeface="Cambria" panose="02040503050406030204" pitchFamily="18" charset="0"/>
                <a:cs typeface="Arial" panose="020B0604020202020204" pitchFamily="34" charset="0"/>
              </a:rPr>
              <a:t> – procent fix (stabilit la nivel de proiect, menționat în cadrul cererii de finanțare,  până la 20% din costurile directe eligibile)</a:t>
            </a:r>
          </a:p>
          <a:p>
            <a:pPr algn="just">
              <a:spcBef>
                <a:spcPts val="1800"/>
              </a:spcBef>
              <a:spcAft>
                <a:spcPts val="600"/>
              </a:spcAft>
            </a:pPr>
            <a:r>
              <a:rPr lang="vi-VN" sz="2000" b="1" dirty="0">
                <a:solidFill>
                  <a:schemeClr val="tx2"/>
                </a:solidFill>
                <a:latin typeface="Cambria" panose="02040503050406030204" pitchFamily="18" charset="0"/>
                <a:cs typeface="Arial" panose="020B0604020202020204" pitchFamily="34" charset="0"/>
              </a:rPr>
              <a:t>Metoda de calcul:</a:t>
            </a:r>
          </a:p>
          <a:p>
            <a:pPr algn="just">
              <a:spcBef>
                <a:spcPts val="600"/>
              </a:spcBef>
            </a:pPr>
            <a:r>
              <a:rPr lang="ro-RO" sz="2000" dirty="0">
                <a:solidFill>
                  <a:schemeClr val="tx2"/>
                </a:solidFill>
                <a:latin typeface="Cambria" panose="02040503050406030204" pitchFamily="18" charset="0"/>
                <a:cs typeface="Arial" panose="020B0604020202020204" pitchFamily="34" charset="0"/>
              </a:rPr>
              <a:t>Exemplu: </a:t>
            </a:r>
          </a:p>
          <a:p>
            <a:pPr marL="342900" indent="-342900" algn="just">
              <a:spcBef>
                <a:spcPts val="600"/>
              </a:spcBef>
              <a:buFont typeface="Arial" panose="020B0604020202020204" pitchFamily="34" charset="0"/>
              <a:buChar char="•"/>
            </a:pPr>
            <a:r>
              <a:rPr lang="ro-RO" sz="2000" dirty="0">
                <a:solidFill>
                  <a:schemeClr val="tx2"/>
                </a:solidFill>
                <a:latin typeface="Cambria" panose="02040503050406030204" pitchFamily="18" charset="0"/>
                <a:cs typeface="Arial" panose="020B0604020202020204" pitchFamily="34" charset="0"/>
              </a:rPr>
              <a:t>10000 euro - cheltuieli directe in perioada de raportare</a:t>
            </a:r>
          </a:p>
          <a:p>
            <a:pPr marL="342900" indent="-342900" algn="just">
              <a:spcBef>
                <a:spcPts val="600"/>
              </a:spcBef>
              <a:buFont typeface="Arial" panose="020B0604020202020204" pitchFamily="34" charset="0"/>
              <a:buChar char="•"/>
            </a:pPr>
            <a:r>
              <a:rPr lang="ro-RO" sz="2000" dirty="0">
                <a:solidFill>
                  <a:schemeClr val="tx2"/>
                </a:solidFill>
                <a:latin typeface="Cambria" panose="02040503050406030204" pitchFamily="18" charset="0"/>
                <a:cs typeface="Arial" panose="020B0604020202020204" pitchFamily="34" charset="0"/>
              </a:rPr>
              <a:t>10000 euro x 20% (rata fixa conform contractului de finanțare) = 2000 euro – suma ce va fi raportata in cadrul categoriei cheltuieli de personal</a:t>
            </a:r>
          </a:p>
          <a:p>
            <a:pPr algn="l">
              <a:spcBef>
                <a:spcPts val="1200"/>
              </a:spcBef>
            </a:pPr>
            <a:r>
              <a:rPr lang="vi-VN" sz="2000" dirty="0">
                <a:solidFill>
                  <a:schemeClr val="tx2"/>
                </a:solidFill>
                <a:latin typeface="Cambria" panose="02040503050406030204" pitchFamily="18" charset="0"/>
                <a:cs typeface="Arial" panose="020B0604020202020204" pitchFamily="34" charset="0"/>
              </a:rPr>
              <a:t>*Costurile directe eligibile reprezintă cumulul cheltuielilor eligibile aferente următoarelor categorii bugetare : transport și cazare, expertiză externă și servicii, echipamente, infrastructură și lucrări</a:t>
            </a:r>
            <a:r>
              <a:rPr lang="en-US" sz="2000" dirty="0">
                <a:solidFill>
                  <a:schemeClr val="tx2"/>
                </a:solidFill>
                <a:latin typeface="Cambria" panose="02040503050406030204" pitchFamily="18" charset="0"/>
                <a:cs typeface="Arial" panose="020B0604020202020204" pitchFamily="34" charset="0"/>
              </a:rPr>
              <a:t>;</a:t>
            </a:r>
            <a:endParaRPr lang="ro-RO" sz="2000" dirty="0">
              <a:solidFill>
                <a:schemeClr val="tx2"/>
              </a:solidFill>
              <a:latin typeface="Cambria" panose="02040503050406030204" pitchFamily="18" charset="0"/>
              <a:cs typeface="Arial" panose="020B0604020202020204" pitchFamily="34" charset="0"/>
            </a:endParaRPr>
          </a:p>
          <a:p>
            <a:pPr algn="l">
              <a:spcBef>
                <a:spcPts val="1800"/>
              </a:spcBef>
            </a:pPr>
            <a:r>
              <a:rPr lang="ro-RO" sz="2000" b="1" dirty="0">
                <a:solidFill>
                  <a:srgbClr val="1F497D"/>
                </a:solidFill>
                <a:latin typeface="Cambria" panose="02040503050406030204" pitchFamily="18" charset="0"/>
              </a:rPr>
              <a:t>Nu sunt necesare documente justificative pentru acest tip de cheltuieli.</a:t>
            </a:r>
          </a:p>
        </p:txBody>
      </p:sp>
      <p:sp>
        <p:nvSpPr>
          <p:cNvPr id="5"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hu-HU" sz="3000" dirty="0">
                <a:solidFill>
                  <a:srgbClr val="4F81BD">
                    <a:lumMod val="75000"/>
                  </a:srgbClr>
                </a:solidFill>
                <a:latin typeface="Cambria" panose="02040503050406030204" pitchFamily="18" charset="0"/>
              </a:rPr>
              <a:t>Cheltuieli cu personalul</a:t>
            </a:r>
          </a:p>
        </p:txBody>
      </p:sp>
      <p:pic>
        <p:nvPicPr>
          <p:cNvPr id="6" name="Picture 2" descr="atten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2976" y="5733256"/>
            <a:ext cx="338584"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65589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ím 1"/>
          <p:cNvSpPr>
            <a:spLocks noGrp="1"/>
          </p:cNvSpPr>
          <p:nvPr>
            <p:ph type="ctrTitle"/>
          </p:nvPr>
        </p:nvSpPr>
        <p:spPr>
          <a:xfrm>
            <a:off x="685800" y="2058417"/>
            <a:ext cx="6046440" cy="2234679"/>
          </a:xfrm>
        </p:spPr>
        <p:txBody>
          <a:bodyPr anchor="t">
            <a:normAutofit/>
          </a:bodyPr>
          <a:lstStyle/>
          <a:p>
            <a:pPr algn="l"/>
            <a:r>
              <a:rPr lang="ro-RO" sz="4000" b="1" dirty="0">
                <a:solidFill>
                  <a:schemeClr val="accent1">
                    <a:lumMod val="75000"/>
                  </a:schemeClr>
                </a:solidFill>
                <a:latin typeface="Cambria" panose="02040503050406030204" pitchFamily="18" charset="0"/>
              </a:rPr>
              <a:t>Cheltuieli administrative și de birou</a:t>
            </a:r>
          </a:p>
        </p:txBody>
      </p:sp>
    </p:spTree>
    <p:extLst>
      <p:ext uri="{BB962C8B-B14F-4D97-AF65-F5344CB8AC3E}">
        <p14:creationId xmlns:p14="http://schemas.microsoft.com/office/powerpoint/2010/main" val="22548601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ím 1"/>
          <p:cNvSpPr txBox="1">
            <a:spLocks/>
          </p:cNvSpPr>
          <p:nvPr/>
        </p:nvSpPr>
        <p:spPr>
          <a:xfrm>
            <a:off x="3448608" y="332656"/>
            <a:ext cx="5011824" cy="576064"/>
          </a:xfrm>
          <a:prstGeom prst="rect">
            <a:avLst/>
          </a:prstGeom>
        </p:spPr>
        <p:txBody>
          <a:bodyPr vert="horz" lIns="91440" tIns="45720" rIns="91440" bIns="45720" rtlCol="0"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o-RO" sz="3000" dirty="0">
                <a:solidFill>
                  <a:srgbClr val="4F81BD">
                    <a:lumMod val="75000"/>
                  </a:srgbClr>
                </a:solidFill>
                <a:latin typeface="Cambria" panose="02040503050406030204" pitchFamily="18" charset="0"/>
              </a:rPr>
              <a:t>Cheltuieli administrative și de birou</a:t>
            </a:r>
          </a:p>
        </p:txBody>
      </p:sp>
      <p:sp>
        <p:nvSpPr>
          <p:cNvPr id="7" name="Alcím 2"/>
          <p:cNvSpPr>
            <a:spLocks noGrp="1"/>
          </p:cNvSpPr>
          <p:nvPr>
            <p:ph type="subTitle" idx="1"/>
          </p:nvPr>
        </p:nvSpPr>
        <p:spPr>
          <a:xfrm>
            <a:off x="611560" y="1772816"/>
            <a:ext cx="7992888" cy="4176464"/>
          </a:xfrm>
        </p:spPr>
        <p:txBody>
          <a:bodyPr>
            <a:normAutofit fontScale="92500"/>
          </a:bodyPr>
          <a:lstStyle/>
          <a:p>
            <a:pPr algn="l"/>
            <a:r>
              <a:rPr lang="ro-RO" sz="2600" dirty="0">
                <a:solidFill>
                  <a:schemeClr val="accent1">
                    <a:lumMod val="75000"/>
                  </a:schemeClr>
                </a:solidFill>
                <a:latin typeface="Cambria" panose="02040503050406030204" pitchFamily="18" charset="0"/>
              </a:rPr>
              <a:t>Cheltuielile administrative și de birou vor fi declarate pe o bază forfetară de 15% din costurile de personal eligibile ale proiectului, indiferent de metoda de raportare a acestora.</a:t>
            </a:r>
          </a:p>
          <a:p>
            <a:pPr algn="l"/>
            <a:endParaRPr lang="hu-HU" sz="2600" dirty="0">
              <a:solidFill>
                <a:schemeClr val="tx2">
                  <a:lumMod val="75000"/>
                </a:schemeClr>
              </a:solidFill>
              <a:latin typeface="Cambria" panose="02040503050406030204" pitchFamily="18" charset="0"/>
            </a:endParaRPr>
          </a:p>
          <a:p>
            <a:pPr marL="342900" indent="-342900" algn="l">
              <a:buClr>
                <a:schemeClr val="tx2">
                  <a:lumMod val="75000"/>
                </a:schemeClr>
              </a:buClr>
              <a:buSzPct val="100000"/>
              <a:buFont typeface="Wingdings" pitchFamily="2" charset="2"/>
              <a:buChar char="Ø"/>
            </a:pPr>
            <a:r>
              <a:rPr lang="ro-RO" sz="2200" b="1" u="sng" dirty="0">
                <a:solidFill>
                  <a:schemeClr val="tx2">
                    <a:lumMod val="75000"/>
                  </a:schemeClr>
                </a:solidFill>
                <a:latin typeface="Cambria" panose="02040503050406030204" pitchFamily="18" charset="0"/>
              </a:rPr>
              <a:t>Nu sunt necesare documente justificative!</a:t>
            </a:r>
          </a:p>
          <a:p>
            <a:pPr marL="342900" indent="-342900" algn="l">
              <a:buClr>
                <a:schemeClr val="tx2">
                  <a:lumMod val="75000"/>
                </a:schemeClr>
              </a:buClr>
              <a:buSzPct val="100000"/>
              <a:buFont typeface="Wingdings" pitchFamily="2" charset="2"/>
              <a:buChar char="Ø"/>
            </a:pPr>
            <a:r>
              <a:rPr lang="ro-RO" sz="2200" b="1" dirty="0">
                <a:solidFill>
                  <a:schemeClr val="tx2">
                    <a:lumMod val="75000"/>
                  </a:schemeClr>
                </a:solidFill>
                <a:latin typeface="Cambria" panose="02040503050406030204" pitchFamily="18" charset="0"/>
              </a:rPr>
              <a:t>Nu pot fi declarate ca și costuri directe în cadrul altor linii bugetare.</a:t>
            </a:r>
          </a:p>
          <a:p>
            <a:pPr marL="342900" indent="-342900" algn="l">
              <a:buClr>
                <a:schemeClr val="tx2">
                  <a:lumMod val="75000"/>
                </a:schemeClr>
              </a:buClr>
              <a:buSzPct val="100000"/>
              <a:buFont typeface="Wingdings" pitchFamily="2" charset="2"/>
              <a:buChar char="Ø"/>
            </a:pPr>
            <a:r>
              <a:rPr lang="ro-RO" sz="2200" b="1" dirty="0">
                <a:solidFill>
                  <a:schemeClr val="tx2">
                    <a:lumMod val="75000"/>
                  </a:schemeClr>
                </a:solidFill>
                <a:latin typeface="Cambria" panose="02040503050406030204" pitchFamily="18" charset="0"/>
              </a:rPr>
              <a:t>Dacă nu au fost raportate cheltuieli </a:t>
            </a:r>
            <a:r>
              <a:rPr lang="en-US" sz="2200" b="1" dirty="0">
                <a:solidFill>
                  <a:schemeClr val="tx2">
                    <a:lumMod val="75000"/>
                  </a:schemeClr>
                </a:solidFill>
                <a:latin typeface="Cambria" panose="02040503050406030204" pitchFamily="18" charset="0"/>
              </a:rPr>
              <a:t>cu</a:t>
            </a:r>
            <a:r>
              <a:rPr lang="ro-RO" sz="2200" b="1" dirty="0">
                <a:solidFill>
                  <a:schemeClr val="tx2">
                    <a:lumMod val="75000"/>
                  </a:schemeClr>
                </a:solidFill>
                <a:latin typeface="Cambria" panose="02040503050406030204" pitchFamily="18" charset="0"/>
              </a:rPr>
              <a:t> personalul,</a:t>
            </a:r>
            <a:r>
              <a:rPr lang="en-US" sz="2200" b="1" dirty="0">
                <a:solidFill>
                  <a:schemeClr val="tx2">
                    <a:lumMod val="75000"/>
                  </a:schemeClr>
                </a:solidFill>
                <a:latin typeface="Cambria" panose="02040503050406030204" pitchFamily="18" charset="0"/>
              </a:rPr>
              <a:t> </a:t>
            </a:r>
            <a:r>
              <a:rPr lang="ro-RO" sz="2200" b="1" dirty="0">
                <a:solidFill>
                  <a:schemeClr val="tx2">
                    <a:lumMod val="75000"/>
                  </a:schemeClr>
                </a:solidFill>
                <a:latin typeface="Cambria" panose="02040503050406030204" pitchFamily="18" charset="0"/>
              </a:rPr>
              <a:t>nu vor fi raportate nici cheltuieli administrative</a:t>
            </a:r>
            <a:r>
              <a:rPr lang="en-US" sz="2200" b="1" dirty="0">
                <a:solidFill>
                  <a:schemeClr val="tx2">
                    <a:lumMod val="75000"/>
                  </a:schemeClr>
                </a:solidFill>
                <a:latin typeface="Cambria" panose="02040503050406030204" pitchFamily="18" charset="0"/>
              </a:rPr>
              <a:t>.</a:t>
            </a:r>
            <a:r>
              <a:rPr lang="ro-RO" sz="2200" b="1" dirty="0">
                <a:solidFill>
                  <a:schemeClr val="tx2">
                    <a:lumMod val="75000"/>
                  </a:schemeClr>
                </a:solidFill>
                <a:latin typeface="Cambria" panose="02040503050406030204" pitchFamily="18" charset="0"/>
              </a:rPr>
              <a:t> </a:t>
            </a:r>
          </a:p>
          <a:p>
            <a:pPr algn="l"/>
            <a:endParaRPr lang="ro-RO" sz="2200" b="1" dirty="0">
              <a:solidFill>
                <a:schemeClr val="tx2">
                  <a:lumMod val="75000"/>
                </a:schemeClr>
              </a:solidFill>
              <a:latin typeface="Cambria" panose="02040503050406030204" pitchFamily="18" charset="0"/>
            </a:endParaRPr>
          </a:p>
          <a:p>
            <a:pPr marL="342900" indent="-342900" algn="l">
              <a:buFont typeface="Wingdings" pitchFamily="2" charset="2"/>
              <a:buChar char="Ø"/>
            </a:pPr>
            <a:r>
              <a:rPr lang="ro-RO" sz="2200" b="1" dirty="0">
                <a:solidFill>
                  <a:schemeClr val="tx2">
                    <a:lumMod val="75000"/>
                  </a:schemeClr>
                </a:solidFill>
                <a:latin typeface="Cambria" panose="02040503050406030204" pitchFamily="18" charset="0"/>
              </a:rPr>
              <a:t>Art.</a:t>
            </a:r>
            <a:r>
              <a:rPr lang="en-US" sz="2200" b="1" dirty="0">
                <a:solidFill>
                  <a:schemeClr val="tx2">
                    <a:lumMod val="75000"/>
                  </a:schemeClr>
                </a:solidFill>
                <a:latin typeface="Cambria" panose="02040503050406030204" pitchFamily="18" charset="0"/>
              </a:rPr>
              <a:t> </a:t>
            </a:r>
            <a:r>
              <a:rPr lang="ro-RO" sz="2200" b="1" dirty="0">
                <a:solidFill>
                  <a:schemeClr val="tx2">
                    <a:lumMod val="75000"/>
                  </a:schemeClr>
                </a:solidFill>
                <a:latin typeface="Cambria" panose="02040503050406030204" pitchFamily="18" charset="0"/>
              </a:rPr>
              <a:t>4 din Regulamentul UE 481/2014 (listă exhaustivă)</a:t>
            </a:r>
          </a:p>
          <a:p>
            <a:pPr marL="342900" indent="-342900" algn="l">
              <a:buFont typeface="Cambria" pitchFamily="18" charset="0"/>
              <a:buChar char="ǃ"/>
            </a:pPr>
            <a:endParaRPr lang="hu-HU" sz="2200" b="1" dirty="0">
              <a:solidFill>
                <a:schemeClr val="tx2">
                  <a:lumMod val="75000"/>
                </a:schemeClr>
              </a:solidFill>
              <a:latin typeface="Cambria" panose="02040503050406030204" pitchFamily="18" charset="0"/>
            </a:endParaRPr>
          </a:p>
          <a:p>
            <a:pPr algn="l"/>
            <a:endParaRPr lang="hu-HU" sz="2200" dirty="0">
              <a:solidFill>
                <a:schemeClr val="tx2">
                  <a:lumMod val="75000"/>
                </a:schemeClr>
              </a:solidFill>
              <a:latin typeface="Cambria" panose="02040503050406030204" pitchFamily="18" charset="0"/>
            </a:endParaRPr>
          </a:p>
          <a:p>
            <a:pPr algn="l"/>
            <a:endParaRPr lang="en-US" sz="2600" dirty="0">
              <a:solidFill>
                <a:srgbClr val="4F81BD"/>
              </a:solidFill>
              <a:latin typeface="Cambria" panose="02040503050406030204" pitchFamily="18" charset="0"/>
            </a:endParaRPr>
          </a:p>
        </p:txBody>
      </p:sp>
    </p:spTree>
    <p:extLst>
      <p:ext uri="{BB962C8B-B14F-4D97-AF65-F5344CB8AC3E}">
        <p14:creationId xmlns:p14="http://schemas.microsoft.com/office/powerpoint/2010/main" val="31939148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497122" y="1556792"/>
            <a:ext cx="7992888" cy="5040560"/>
          </a:xfrm>
        </p:spPr>
        <p:txBody>
          <a:bodyPr>
            <a:normAutofit fontScale="25000" lnSpcReduction="20000"/>
          </a:bodyPr>
          <a:lstStyle/>
          <a:p>
            <a:pPr algn="l">
              <a:spcBef>
                <a:spcPts val="0"/>
              </a:spcBef>
              <a:spcAft>
                <a:spcPts val="1200"/>
              </a:spcAft>
            </a:pPr>
            <a:r>
              <a:rPr lang="ro-RO" sz="7200" b="1" dirty="0">
                <a:solidFill>
                  <a:schemeClr val="tx2">
                    <a:lumMod val="75000"/>
                  </a:schemeClr>
                </a:solidFill>
                <a:latin typeface="Cambria" panose="02040503050406030204" pitchFamily="18" charset="0"/>
              </a:rPr>
              <a:t>Art.</a:t>
            </a:r>
            <a:r>
              <a:rPr lang="en-US" sz="7200" b="1" dirty="0">
                <a:solidFill>
                  <a:schemeClr val="tx2">
                    <a:lumMod val="75000"/>
                  </a:schemeClr>
                </a:solidFill>
                <a:latin typeface="Cambria" panose="02040503050406030204" pitchFamily="18" charset="0"/>
              </a:rPr>
              <a:t> </a:t>
            </a:r>
            <a:r>
              <a:rPr lang="ro-RO" sz="7200" b="1" dirty="0">
                <a:solidFill>
                  <a:schemeClr val="tx2">
                    <a:lumMod val="75000"/>
                  </a:schemeClr>
                </a:solidFill>
                <a:latin typeface="Cambria" panose="02040503050406030204" pitchFamily="18" charset="0"/>
              </a:rPr>
              <a:t>4 din Regulamentul UE 481/2014 (listă exhaustivă)</a:t>
            </a:r>
          </a:p>
          <a:p>
            <a:pPr marL="342900" indent="-342900" algn="just">
              <a:buFont typeface="Wingdings" panose="05000000000000000000" pitchFamily="2" charset="2"/>
              <a:buChar char="Ø"/>
            </a:pPr>
            <a:r>
              <a:rPr lang="vi-VN" sz="7200" dirty="0">
                <a:solidFill>
                  <a:schemeClr val="tx2">
                    <a:lumMod val="75000"/>
                  </a:schemeClr>
                </a:solidFill>
                <a:latin typeface="Cambria" panose="02040503050406030204" pitchFamily="18" charset="0"/>
              </a:rPr>
              <a:t>chiria birourilor;</a:t>
            </a:r>
          </a:p>
          <a:p>
            <a:pPr marL="342900" indent="-342900" algn="just">
              <a:buFont typeface="Wingdings" panose="05000000000000000000" pitchFamily="2" charset="2"/>
              <a:buChar char="Ø"/>
            </a:pPr>
            <a:r>
              <a:rPr lang="vi-VN" sz="7200" dirty="0">
                <a:solidFill>
                  <a:schemeClr val="tx2">
                    <a:lumMod val="75000"/>
                  </a:schemeClr>
                </a:solidFill>
                <a:latin typeface="Cambria" panose="02040503050406030204" pitchFamily="18" charset="0"/>
              </a:rPr>
              <a:t>asigurarea și taxele aferente clădirilor în care se află personalul și echipamentel</a:t>
            </a:r>
            <a:r>
              <a:rPr lang="ro-RO" sz="7200" dirty="0">
                <a:solidFill>
                  <a:schemeClr val="tx2">
                    <a:lumMod val="75000"/>
                  </a:schemeClr>
                </a:solidFill>
                <a:latin typeface="Cambria" panose="02040503050406030204" pitchFamily="18" charset="0"/>
              </a:rPr>
              <a:t>e</a:t>
            </a:r>
            <a:r>
              <a:rPr lang="vi-VN" sz="7200" dirty="0">
                <a:solidFill>
                  <a:schemeClr val="tx2">
                    <a:lumMod val="75000"/>
                  </a:schemeClr>
                </a:solidFill>
                <a:latin typeface="Cambria" panose="02040503050406030204" pitchFamily="18" charset="0"/>
              </a:rPr>
              <a:t> din birouri (</a:t>
            </a:r>
            <a:r>
              <a:rPr lang="ro-RO" sz="7200" dirty="0">
                <a:solidFill>
                  <a:schemeClr val="tx2">
                    <a:lumMod val="75000"/>
                  </a:schemeClr>
                </a:solidFill>
                <a:latin typeface="Cambria" panose="02040503050406030204" pitchFamily="18" charset="0"/>
              </a:rPr>
              <a:t>ex:</a:t>
            </a:r>
            <a:r>
              <a:rPr lang="vi-VN" sz="7200" dirty="0">
                <a:solidFill>
                  <a:schemeClr val="tx2">
                    <a:lumMod val="75000"/>
                  </a:schemeClr>
                </a:solidFill>
                <a:latin typeface="Cambria" panose="02040503050406030204" pitchFamily="18" charset="0"/>
              </a:rPr>
              <a:t> asigurări împotriva incendiilor, furtului);</a:t>
            </a:r>
          </a:p>
          <a:p>
            <a:pPr marL="342900" indent="-342900" algn="just">
              <a:buFont typeface="Wingdings" panose="05000000000000000000" pitchFamily="2" charset="2"/>
              <a:buChar char="Ø"/>
            </a:pPr>
            <a:r>
              <a:rPr lang="vi-VN" sz="7200" dirty="0">
                <a:solidFill>
                  <a:schemeClr val="tx2">
                    <a:lumMod val="75000"/>
                  </a:schemeClr>
                </a:solidFill>
                <a:latin typeface="Cambria" panose="02040503050406030204" pitchFamily="18" charset="0"/>
              </a:rPr>
              <a:t>utilitățile (</a:t>
            </a:r>
            <a:r>
              <a:rPr lang="ro-RO" sz="7200" dirty="0">
                <a:solidFill>
                  <a:schemeClr val="tx2">
                    <a:lumMod val="75000"/>
                  </a:schemeClr>
                </a:solidFill>
                <a:latin typeface="Cambria" panose="02040503050406030204" pitchFamily="18" charset="0"/>
              </a:rPr>
              <a:t>ex:</a:t>
            </a:r>
            <a:r>
              <a:rPr lang="vi-VN" sz="7200" dirty="0">
                <a:solidFill>
                  <a:schemeClr val="tx2">
                    <a:lumMod val="75000"/>
                  </a:schemeClr>
                </a:solidFill>
                <a:latin typeface="Cambria" panose="02040503050406030204" pitchFamily="18" charset="0"/>
              </a:rPr>
              <a:t> electricitate, încălzire, apă);</a:t>
            </a:r>
          </a:p>
          <a:p>
            <a:pPr marL="342900" indent="-342900" algn="just">
              <a:buFont typeface="Wingdings" panose="05000000000000000000" pitchFamily="2" charset="2"/>
              <a:buChar char="Ø"/>
            </a:pPr>
            <a:r>
              <a:rPr lang="vi-VN" sz="7200" dirty="0">
                <a:solidFill>
                  <a:schemeClr val="tx2">
                    <a:lumMod val="75000"/>
                  </a:schemeClr>
                </a:solidFill>
                <a:latin typeface="Cambria" panose="02040503050406030204" pitchFamily="18" charset="0"/>
              </a:rPr>
              <a:t>materiale de birou;</a:t>
            </a:r>
          </a:p>
          <a:p>
            <a:pPr marL="342900" indent="-342900" algn="just">
              <a:buFont typeface="Wingdings" panose="05000000000000000000" pitchFamily="2" charset="2"/>
              <a:buChar char="Ø"/>
            </a:pPr>
            <a:r>
              <a:rPr lang="vi-VN" sz="7200" dirty="0">
                <a:solidFill>
                  <a:schemeClr val="tx2">
                    <a:lumMod val="75000"/>
                  </a:schemeClr>
                </a:solidFill>
                <a:latin typeface="Cambria" panose="02040503050406030204" pitchFamily="18" charset="0"/>
              </a:rPr>
              <a:t>contabilitatea generală furnizată în cadrul organizației beneficiare;</a:t>
            </a:r>
          </a:p>
          <a:p>
            <a:pPr marL="342900" indent="-342900" algn="just">
              <a:buFont typeface="Wingdings" panose="05000000000000000000" pitchFamily="2" charset="2"/>
              <a:buChar char="Ø"/>
            </a:pPr>
            <a:r>
              <a:rPr lang="vi-VN" sz="7200" dirty="0">
                <a:solidFill>
                  <a:schemeClr val="tx2">
                    <a:lumMod val="75000"/>
                  </a:schemeClr>
                </a:solidFill>
                <a:latin typeface="Cambria" panose="02040503050406030204" pitchFamily="18" charset="0"/>
              </a:rPr>
              <a:t>arhivele;</a:t>
            </a:r>
          </a:p>
          <a:p>
            <a:pPr marL="342900" indent="-342900" algn="just">
              <a:buFont typeface="Wingdings" panose="05000000000000000000" pitchFamily="2" charset="2"/>
              <a:buChar char="Ø"/>
            </a:pPr>
            <a:r>
              <a:rPr lang="vi-VN" sz="7200" dirty="0">
                <a:solidFill>
                  <a:schemeClr val="tx2">
                    <a:lumMod val="75000"/>
                  </a:schemeClr>
                </a:solidFill>
                <a:latin typeface="Cambria" panose="02040503050406030204" pitchFamily="18" charset="0"/>
              </a:rPr>
              <a:t>întreținerea, curățenia și reparațiile;</a:t>
            </a:r>
          </a:p>
          <a:p>
            <a:pPr marL="342900" indent="-342900" algn="just">
              <a:buFont typeface="Wingdings" panose="05000000000000000000" pitchFamily="2" charset="2"/>
              <a:buChar char="Ø"/>
            </a:pPr>
            <a:r>
              <a:rPr lang="vi-VN" sz="7200" dirty="0">
                <a:solidFill>
                  <a:schemeClr val="tx2">
                    <a:lumMod val="75000"/>
                  </a:schemeClr>
                </a:solidFill>
                <a:latin typeface="Cambria" panose="02040503050406030204" pitchFamily="18" charset="0"/>
              </a:rPr>
              <a:t>securitatea;</a:t>
            </a:r>
          </a:p>
          <a:p>
            <a:pPr marL="342900" indent="-342900" algn="just">
              <a:buFont typeface="Wingdings" panose="05000000000000000000" pitchFamily="2" charset="2"/>
              <a:buChar char="Ø"/>
            </a:pPr>
            <a:r>
              <a:rPr lang="vi-VN" sz="7200" dirty="0">
                <a:solidFill>
                  <a:schemeClr val="tx2">
                    <a:lumMod val="75000"/>
                  </a:schemeClr>
                </a:solidFill>
                <a:latin typeface="Cambria" panose="02040503050406030204" pitchFamily="18" charset="0"/>
              </a:rPr>
              <a:t>sistemele informatice </a:t>
            </a:r>
            <a:r>
              <a:rPr lang="ro-RO" sz="7200" dirty="0">
                <a:solidFill>
                  <a:schemeClr val="tx2">
                    <a:lumMod val="75000"/>
                  </a:schemeClr>
                </a:solidFill>
                <a:latin typeface="Cambria" panose="02040503050406030204" pitchFamily="18" charset="0"/>
              </a:rPr>
              <a:t>;</a:t>
            </a:r>
          </a:p>
          <a:p>
            <a:pPr marL="342900" indent="-342900" algn="just">
              <a:buFont typeface="Wingdings" panose="05000000000000000000" pitchFamily="2" charset="2"/>
              <a:buChar char="Ø"/>
            </a:pPr>
            <a:r>
              <a:rPr lang="vi-VN" sz="7200" dirty="0">
                <a:solidFill>
                  <a:schemeClr val="tx2">
                    <a:lumMod val="75000"/>
                  </a:schemeClr>
                </a:solidFill>
                <a:latin typeface="Cambria" panose="02040503050406030204" pitchFamily="18" charset="0"/>
              </a:rPr>
              <a:t>comunicațiile (</a:t>
            </a:r>
            <a:r>
              <a:rPr lang="ro-RO" sz="7200" dirty="0">
                <a:solidFill>
                  <a:schemeClr val="tx2">
                    <a:lumMod val="75000"/>
                  </a:schemeClr>
                </a:solidFill>
                <a:latin typeface="Cambria" panose="02040503050406030204" pitchFamily="18" charset="0"/>
              </a:rPr>
              <a:t>ex:</a:t>
            </a:r>
            <a:r>
              <a:rPr lang="vi-VN" sz="7200" dirty="0">
                <a:solidFill>
                  <a:schemeClr val="tx2">
                    <a:lumMod val="75000"/>
                  </a:schemeClr>
                </a:solidFill>
                <a:latin typeface="Cambria" panose="02040503050406030204" pitchFamily="18" charset="0"/>
              </a:rPr>
              <a:t> telefon, fax, internet, servicii poștale, cărți de vizită profesionale);</a:t>
            </a:r>
          </a:p>
          <a:p>
            <a:pPr marL="342900" indent="-342900" algn="just">
              <a:buFont typeface="Wingdings" panose="05000000000000000000" pitchFamily="2" charset="2"/>
              <a:buChar char="Ø"/>
            </a:pPr>
            <a:r>
              <a:rPr lang="vi-VN" sz="7200" dirty="0">
                <a:solidFill>
                  <a:schemeClr val="tx2">
                    <a:lumMod val="75000"/>
                  </a:schemeClr>
                </a:solidFill>
                <a:latin typeface="Cambria" panose="02040503050406030204" pitchFamily="18" charset="0"/>
              </a:rPr>
              <a:t>comisioanele bancare pentru deschiderea și administrarea contului sau a conturilor atunci când punerea în aplicare a unei operațiuni presupune deschiderea unui cont separat;</a:t>
            </a:r>
            <a:endParaRPr lang="ro-RO" sz="7200" dirty="0">
              <a:solidFill>
                <a:schemeClr val="tx2">
                  <a:lumMod val="75000"/>
                </a:schemeClr>
              </a:solidFill>
              <a:latin typeface="Cambria" panose="02040503050406030204" pitchFamily="18" charset="0"/>
            </a:endParaRPr>
          </a:p>
          <a:p>
            <a:pPr marL="342900" indent="-342900" algn="just">
              <a:buFont typeface="Wingdings" panose="05000000000000000000" pitchFamily="2" charset="2"/>
              <a:buChar char="Ø"/>
            </a:pPr>
            <a:r>
              <a:rPr lang="it-IT" sz="7200" dirty="0">
                <a:solidFill>
                  <a:schemeClr val="tx2">
                    <a:lumMod val="75000"/>
                  </a:schemeClr>
                </a:solidFill>
                <a:latin typeface="Cambria" panose="02040503050406030204" pitchFamily="18" charset="0"/>
              </a:rPr>
              <a:t>comisioanele pentru tranzacții financiare transnaționale;</a:t>
            </a:r>
            <a:endParaRPr lang="vi-VN" sz="7200" dirty="0">
              <a:solidFill>
                <a:schemeClr val="tx2">
                  <a:lumMod val="75000"/>
                </a:schemeClr>
              </a:solidFill>
              <a:latin typeface="Cambria" panose="02040503050406030204" pitchFamily="18" charset="0"/>
            </a:endParaRPr>
          </a:p>
          <a:p>
            <a:pPr marL="457200" indent="-457200" algn="l">
              <a:spcBef>
                <a:spcPts val="0"/>
              </a:spcBef>
              <a:buFont typeface="Arial" panose="020B0604020202020204" pitchFamily="34" charset="0"/>
              <a:buChar char="•"/>
            </a:pPr>
            <a:endParaRPr lang="en-US" sz="2600" dirty="0">
              <a:solidFill>
                <a:schemeClr val="tx2">
                  <a:lumMod val="75000"/>
                </a:schemeClr>
              </a:solidFill>
              <a:latin typeface="Cambria" panose="02040503050406030204" pitchFamily="18" charset="0"/>
            </a:endParaRPr>
          </a:p>
        </p:txBody>
      </p:sp>
      <p:sp>
        <p:nvSpPr>
          <p:cNvPr id="4" name="Cím 1"/>
          <p:cNvSpPr txBox="1">
            <a:spLocks/>
          </p:cNvSpPr>
          <p:nvPr/>
        </p:nvSpPr>
        <p:spPr>
          <a:xfrm>
            <a:off x="3448608" y="332656"/>
            <a:ext cx="5011824" cy="576064"/>
          </a:xfrm>
          <a:prstGeom prst="rect">
            <a:avLst/>
          </a:prstGeom>
        </p:spPr>
        <p:txBody>
          <a:bodyPr vert="horz" lIns="91440" tIns="45720" rIns="91440" bIns="45720" rtlCol="0"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o-RO" sz="3000" dirty="0">
                <a:solidFill>
                  <a:srgbClr val="4F81BD">
                    <a:lumMod val="75000"/>
                  </a:srgbClr>
                </a:solidFill>
                <a:latin typeface="Cambria" panose="02040503050406030204" pitchFamily="18" charset="0"/>
              </a:rPr>
              <a:t>Cheltuieli</a:t>
            </a:r>
            <a:r>
              <a:rPr lang="en-US" sz="3000" dirty="0">
                <a:solidFill>
                  <a:srgbClr val="4F81BD">
                    <a:lumMod val="75000"/>
                  </a:srgbClr>
                </a:solidFill>
                <a:latin typeface="Cambria" panose="02040503050406030204" pitchFamily="18" charset="0"/>
              </a:rPr>
              <a:t> administrative </a:t>
            </a:r>
            <a:r>
              <a:rPr lang="ro-RO" sz="3000" dirty="0">
                <a:solidFill>
                  <a:srgbClr val="4F81BD">
                    <a:lumMod val="75000"/>
                  </a:srgbClr>
                </a:solidFill>
                <a:latin typeface="Cambria" panose="02040503050406030204" pitchFamily="18" charset="0"/>
              </a:rPr>
              <a:t>și de birou</a:t>
            </a:r>
            <a:endParaRPr lang="hu-HU" sz="3000" dirty="0">
              <a:solidFill>
                <a:srgbClr val="4F81BD">
                  <a:lumMod val="75000"/>
                </a:srgbClr>
              </a:solidFill>
              <a:latin typeface="Cambria" panose="02040503050406030204" pitchFamily="18" charset="0"/>
            </a:endParaRPr>
          </a:p>
        </p:txBody>
      </p:sp>
    </p:spTree>
    <p:extLst>
      <p:ext uri="{BB962C8B-B14F-4D97-AF65-F5344CB8AC3E}">
        <p14:creationId xmlns:p14="http://schemas.microsoft.com/office/powerpoint/2010/main" val="9199985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ím 1"/>
          <p:cNvSpPr>
            <a:spLocks noGrp="1"/>
          </p:cNvSpPr>
          <p:nvPr>
            <p:ph type="ctrTitle"/>
          </p:nvPr>
        </p:nvSpPr>
        <p:spPr>
          <a:xfrm>
            <a:off x="685800" y="2058417"/>
            <a:ext cx="6046440" cy="2234679"/>
          </a:xfrm>
        </p:spPr>
        <p:txBody>
          <a:bodyPr anchor="t">
            <a:normAutofit/>
          </a:bodyPr>
          <a:lstStyle/>
          <a:p>
            <a:pPr algn="l"/>
            <a:r>
              <a:rPr lang="ro-RO" sz="4000" b="1" dirty="0">
                <a:solidFill>
                  <a:schemeClr val="accent1">
                    <a:lumMod val="75000"/>
                  </a:schemeClr>
                </a:solidFill>
                <a:latin typeface="Cambria" panose="02040503050406030204" pitchFamily="18" charset="0"/>
              </a:rPr>
              <a:t>Cheltuieli de deplasare </a:t>
            </a:r>
            <a:br>
              <a:rPr lang="ro-RO" sz="4000" b="1" dirty="0">
                <a:solidFill>
                  <a:schemeClr val="accent1">
                    <a:lumMod val="75000"/>
                  </a:schemeClr>
                </a:solidFill>
                <a:latin typeface="Cambria" panose="02040503050406030204" pitchFamily="18" charset="0"/>
              </a:rPr>
            </a:br>
            <a:r>
              <a:rPr lang="ro-RO" sz="4000" b="1" dirty="0">
                <a:solidFill>
                  <a:schemeClr val="accent1">
                    <a:lumMod val="75000"/>
                  </a:schemeClr>
                </a:solidFill>
                <a:latin typeface="Cambria" panose="02040503050406030204" pitchFamily="18" charset="0"/>
              </a:rPr>
              <a:t>(Transport și cazare)</a:t>
            </a:r>
          </a:p>
        </p:txBody>
      </p:sp>
    </p:spTree>
    <p:extLst>
      <p:ext uri="{BB962C8B-B14F-4D97-AF65-F5344CB8AC3E}">
        <p14:creationId xmlns:p14="http://schemas.microsoft.com/office/powerpoint/2010/main" val="7752232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611560" y="1700808"/>
            <a:ext cx="8352928" cy="5157192"/>
          </a:xfrm>
        </p:spPr>
        <p:txBody>
          <a:bodyPr>
            <a:normAutofit/>
          </a:bodyPr>
          <a:lstStyle/>
          <a:p>
            <a:pPr marL="342900" indent="-342900" algn="just">
              <a:spcBef>
                <a:spcPts val="0"/>
              </a:spcBef>
              <a:buFont typeface="Wingdings" panose="05000000000000000000" pitchFamily="2" charset="2"/>
              <a:buChar char="Ø"/>
            </a:pPr>
            <a:r>
              <a:rPr lang="vi-VN" sz="2000" dirty="0">
                <a:solidFill>
                  <a:schemeClr val="tx2"/>
                </a:solidFill>
                <a:latin typeface="Cambria" panose="02040503050406030204" pitchFamily="18" charset="0"/>
                <a:cs typeface="Arial" panose="020B0604020202020204" pitchFamily="34" charset="0"/>
              </a:rPr>
              <a:t>Sunt eligibile cheltuielile cu deplasarea personalului angajat al instituției</a:t>
            </a:r>
            <a:r>
              <a:rPr lang="ro-RO" sz="2000" dirty="0">
                <a:solidFill>
                  <a:schemeClr val="tx2"/>
                </a:solidFill>
                <a:latin typeface="Cambria" panose="02040503050406030204" pitchFamily="18" charset="0"/>
                <a:cs typeface="Arial" panose="020B0604020202020204" pitchFamily="34" charset="0"/>
              </a:rPr>
              <a:t> </a:t>
            </a:r>
            <a:r>
              <a:rPr lang="vi-VN" sz="2000" dirty="0">
                <a:solidFill>
                  <a:schemeClr val="tx2"/>
                </a:solidFill>
                <a:latin typeface="Cambria" panose="02040503050406030204" pitchFamily="18" charset="0"/>
                <a:cs typeface="Arial" panose="020B0604020202020204" pitchFamily="34" charset="0"/>
              </a:rPr>
              <a:t>care are atribuții in implementarea </a:t>
            </a:r>
            <a:r>
              <a:rPr lang="ro-RO" sz="2000" dirty="0" smtClean="0">
                <a:solidFill>
                  <a:schemeClr val="tx2"/>
                </a:solidFill>
                <a:latin typeface="Cambria" panose="02040503050406030204" pitchFamily="18" charset="0"/>
                <a:cs typeface="Arial" panose="020B0604020202020204" pitchFamily="34" charset="0"/>
              </a:rPr>
              <a:t>proiectului</a:t>
            </a:r>
            <a:r>
              <a:rPr lang="vi-VN" sz="2000" dirty="0" smtClean="0">
                <a:solidFill>
                  <a:schemeClr val="tx2"/>
                </a:solidFill>
                <a:latin typeface="Cambria" panose="02040503050406030204" pitchFamily="18" charset="0"/>
                <a:cs typeface="Arial" panose="020B0604020202020204" pitchFamily="34" charset="0"/>
              </a:rPr>
              <a:t>.</a:t>
            </a:r>
            <a:r>
              <a:rPr lang="ro-RO" sz="2000" dirty="0" smtClean="0">
                <a:solidFill>
                  <a:schemeClr val="tx2"/>
                </a:solidFill>
                <a:latin typeface="Cambria" panose="02040503050406030204" pitchFamily="18" charset="0"/>
                <a:cs typeface="Arial" panose="020B0604020202020204" pitchFamily="34" charset="0"/>
              </a:rPr>
              <a:t> </a:t>
            </a:r>
            <a:endParaRPr lang="ro-RO" sz="2000" dirty="0">
              <a:solidFill>
                <a:schemeClr val="tx2"/>
              </a:solidFill>
              <a:latin typeface="Cambria" panose="02040503050406030204" pitchFamily="18" charset="0"/>
              <a:cs typeface="Arial" panose="020B0604020202020204" pitchFamily="34" charset="0"/>
            </a:endParaRPr>
          </a:p>
          <a:p>
            <a:pPr marL="342900" indent="-342900" algn="just">
              <a:spcBef>
                <a:spcPts val="0"/>
              </a:spcBef>
              <a:buFont typeface="Wingdings" panose="05000000000000000000" pitchFamily="2" charset="2"/>
              <a:buChar char="Ø"/>
            </a:pPr>
            <a:r>
              <a:rPr lang="vi-VN" sz="2000" dirty="0">
                <a:solidFill>
                  <a:schemeClr val="tx2"/>
                </a:solidFill>
                <a:latin typeface="Cambria" panose="02040503050406030204" pitchFamily="18" charset="0"/>
                <a:cs typeface="Arial" panose="020B0604020202020204" pitchFamily="34" charset="0"/>
              </a:rPr>
              <a:t>Costurile de deplasare trebuie sa fie clar legate de activitățile proiectului (ex: participarea la întâlniri cu parteneriatul proiectului);</a:t>
            </a:r>
            <a:endParaRPr lang="ro-RO" sz="2000" dirty="0">
              <a:solidFill>
                <a:schemeClr val="tx2"/>
              </a:solidFill>
              <a:latin typeface="Cambria" panose="02040503050406030204" pitchFamily="18" charset="0"/>
              <a:cs typeface="Arial" panose="020B0604020202020204" pitchFamily="34" charset="0"/>
            </a:endParaRPr>
          </a:p>
          <a:p>
            <a:pPr algn="just">
              <a:spcBef>
                <a:spcPts val="0"/>
              </a:spcBef>
            </a:pPr>
            <a:endParaRPr lang="vi-VN" sz="2000" dirty="0">
              <a:solidFill>
                <a:schemeClr val="tx2"/>
              </a:solidFill>
              <a:latin typeface="Cambria" panose="02040503050406030204" pitchFamily="18" charset="0"/>
              <a:cs typeface="Arial" panose="020B0604020202020204" pitchFamily="34" charset="0"/>
            </a:endParaRPr>
          </a:p>
          <a:p>
            <a:pPr marL="342900" indent="-342900" algn="just">
              <a:spcBef>
                <a:spcPts val="0"/>
              </a:spcBef>
              <a:buFont typeface="Wingdings" panose="05000000000000000000" pitchFamily="2" charset="2"/>
              <a:buChar char="Ø"/>
            </a:pPr>
            <a:r>
              <a:rPr lang="vi-VN" sz="2000" dirty="0">
                <a:solidFill>
                  <a:schemeClr val="tx2"/>
                </a:solidFill>
                <a:latin typeface="Cambria" panose="02040503050406030204" pitchFamily="18" charset="0"/>
                <a:cs typeface="Arial" panose="020B0604020202020204" pitchFamily="34" charset="0"/>
              </a:rPr>
              <a:t>Durata deplasării trebuie să fie direct legata de durata  evenimentului/întâlnirii la care se participa si</a:t>
            </a:r>
            <a:r>
              <a:rPr lang="ro-RO" sz="2000" dirty="0">
                <a:solidFill>
                  <a:schemeClr val="tx2"/>
                </a:solidFill>
                <a:latin typeface="Cambria" panose="02040503050406030204" pitchFamily="18" charset="0"/>
                <a:cs typeface="Arial" panose="020B0604020202020204" pitchFamily="34" charset="0"/>
              </a:rPr>
              <a:t> </a:t>
            </a:r>
            <a:r>
              <a:rPr lang="vi-VN" sz="2000" dirty="0">
                <a:solidFill>
                  <a:schemeClr val="tx2"/>
                </a:solidFill>
                <a:latin typeface="Cambria" panose="02040503050406030204" pitchFamily="18" charset="0"/>
                <a:cs typeface="Arial" panose="020B0604020202020204" pitchFamily="34" charset="0"/>
              </a:rPr>
              <a:t>în principiu  nu poate depăși 1 zi înainte de începerea întâlnirii si 1 zi după încheierea întâlnirii</a:t>
            </a:r>
            <a:r>
              <a:rPr lang="ro-RO" sz="2000" dirty="0">
                <a:solidFill>
                  <a:schemeClr val="tx2"/>
                </a:solidFill>
                <a:latin typeface="Cambria" panose="02040503050406030204" pitchFamily="18" charset="0"/>
                <a:cs typeface="Arial" panose="020B0604020202020204" pitchFamily="34" charset="0"/>
              </a:rPr>
              <a:t>;</a:t>
            </a:r>
            <a:endParaRPr lang="vi-VN" sz="2000" dirty="0">
              <a:solidFill>
                <a:schemeClr val="tx2"/>
              </a:solidFill>
              <a:latin typeface="Cambria" panose="02040503050406030204" pitchFamily="18" charset="0"/>
              <a:cs typeface="Arial" panose="020B0604020202020204" pitchFamily="34" charset="0"/>
            </a:endParaRPr>
          </a:p>
          <a:p>
            <a:pPr marL="342900" indent="-342900" algn="just">
              <a:spcBef>
                <a:spcPts val="0"/>
              </a:spcBef>
              <a:buFont typeface="Wingdings" panose="05000000000000000000" pitchFamily="2" charset="2"/>
              <a:buChar char="Ø"/>
            </a:pPr>
            <a:r>
              <a:rPr lang="vi-VN" sz="2000" dirty="0">
                <a:solidFill>
                  <a:schemeClr val="tx2"/>
                </a:solidFill>
                <a:latin typeface="Cambria" panose="02040503050406030204" pitchFamily="18" charset="0"/>
                <a:cs typeface="Arial" panose="020B0604020202020204" pitchFamily="34" charset="0"/>
              </a:rPr>
              <a:t>Costurile </a:t>
            </a:r>
            <a:r>
              <a:rPr lang="ro-RO" sz="2000" dirty="0">
                <a:solidFill>
                  <a:schemeClr val="tx2"/>
                </a:solidFill>
                <a:latin typeface="Cambria" panose="02040503050406030204" pitchFamily="18" charset="0"/>
                <a:cs typeface="Arial" panose="020B0604020202020204" pitchFamily="34" charset="0"/>
              </a:rPr>
              <a:t>de </a:t>
            </a:r>
            <a:r>
              <a:rPr lang="vi-VN" sz="2000" dirty="0">
                <a:solidFill>
                  <a:schemeClr val="tx2"/>
                </a:solidFill>
                <a:latin typeface="Cambria" panose="02040503050406030204" pitchFamily="18" charset="0"/>
                <a:cs typeface="Arial" panose="020B0604020202020204" pitchFamily="34" charset="0"/>
              </a:rPr>
              <a:t>deplasare ale </a:t>
            </a:r>
            <a:r>
              <a:rPr lang="ro-RO" sz="2000" b="1" dirty="0">
                <a:solidFill>
                  <a:srgbClr val="FF0000"/>
                </a:solidFill>
                <a:latin typeface="Cambria" panose="02040503050406030204" pitchFamily="18" charset="0"/>
                <a:cs typeface="Arial" panose="020B0604020202020204" pitchFamily="34" charset="0"/>
              </a:rPr>
              <a:t>P</a:t>
            </a:r>
            <a:r>
              <a:rPr lang="vi-VN" sz="2000" b="1" dirty="0">
                <a:solidFill>
                  <a:srgbClr val="FF0000"/>
                </a:solidFill>
                <a:latin typeface="Cambria" panose="02040503050406030204" pitchFamily="18" charset="0"/>
                <a:cs typeface="Arial" panose="020B0604020202020204" pitchFamily="34" charset="0"/>
              </a:rPr>
              <a:t>artenerilor </a:t>
            </a:r>
            <a:r>
              <a:rPr lang="ro-RO" sz="2000" b="1" dirty="0">
                <a:solidFill>
                  <a:srgbClr val="FF0000"/>
                </a:solidFill>
                <a:latin typeface="Cambria" panose="02040503050406030204" pitchFamily="18" charset="0"/>
                <a:cs typeface="Arial" panose="020B0604020202020204" pitchFamily="34" charset="0"/>
              </a:rPr>
              <a:t>S</a:t>
            </a:r>
            <a:r>
              <a:rPr lang="vi-VN" sz="2000" b="1" dirty="0">
                <a:solidFill>
                  <a:srgbClr val="FF0000"/>
                </a:solidFill>
                <a:latin typeface="Cambria" panose="02040503050406030204" pitchFamily="18" charset="0"/>
                <a:cs typeface="Arial" panose="020B0604020202020204" pitchFamily="34" charset="0"/>
              </a:rPr>
              <a:t>trategici </a:t>
            </a:r>
            <a:r>
              <a:rPr lang="ro-RO" sz="2000" b="1" dirty="0">
                <a:solidFill>
                  <a:srgbClr val="FF0000"/>
                </a:solidFill>
                <a:latin typeface="Cambria" panose="02040503050406030204" pitchFamily="18" charset="0"/>
                <a:cs typeface="Arial" panose="020B0604020202020204" pitchFamily="34" charset="0"/>
              </a:rPr>
              <a:t>A</a:t>
            </a:r>
            <a:r>
              <a:rPr lang="vi-VN" sz="2000" b="1" dirty="0">
                <a:solidFill>
                  <a:srgbClr val="FF0000"/>
                </a:solidFill>
                <a:latin typeface="Cambria" panose="02040503050406030204" pitchFamily="18" charset="0"/>
                <a:cs typeface="Arial" panose="020B0604020202020204" pitchFamily="34" charset="0"/>
              </a:rPr>
              <a:t>socia</a:t>
            </a:r>
            <a:r>
              <a:rPr lang="ro-RO" sz="2000" b="1" dirty="0">
                <a:solidFill>
                  <a:srgbClr val="FF0000"/>
                </a:solidFill>
                <a:latin typeface="Cambria" panose="02040503050406030204" pitchFamily="18" charset="0"/>
                <a:cs typeface="Arial" panose="020B0604020202020204" pitchFamily="34" charset="0"/>
              </a:rPr>
              <a:t>ți</a:t>
            </a:r>
            <a:r>
              <a:rPr lang="vi-VN" sz="2000" b="1" dirty="0">
                <a:solidFill>
                  <a:srgbClr val="FF0000"/>
                </a:solidFill>
                <a:latin typeface="Cambria" panose="02040503050406030204" pitchFamily="18" charset="0"/>
                <a:cs typeface="Arial" panose="020B0604020202020204" pitchFamily="34" charset="0"/>
              </a:rPr>
              <a:t> (ASP) </a:t>
            </a:r>
            <a:r>
              <a:rPr lang="vi-VN" sz="2000" dirty="0">
                <a:solidFill>
                  <a:schemeClr val="tx2"/>
                </a:solidFill>
                <a:latin typeface="Cambria" panose="02040503050406030204" pitchFamily="18" charset="0"/>
                <a:cs typeface="Arial" panose="020B0604020202020204" pitchFamily="34" charset="0"/>
              </a:rPr>
              <a:t>sunt eligibile, în cazul în care factura </a:t>
            </a:r>
            <a:r>
              <a:rPr lang="ro-RO" sz="2000" dirty="0">
                <a:solidFill>
                  <a:schemeClr val="tx2"/>
                </a:solidFill>
                <a:latin typeface="Cambria" panose="02040503050406030204" pitchFamily="18" charset="0"/>
                <a:cs typeface="Arial" panose="020B0604020202020204" pitchFamily="34" charset="0"/>
              </a:rPr>
              <a:t>este emisă pe numele </a:t>
            </a:r>
            <a:r>
              <a:rPr lang="vi-VN" sz="2000" dirty="0">
                <a:solidFill>
                  <a:schemeClr val="tx2"/>
                </a:solidFill>
                <a:latin typeface="Cambria" panose="02040503050406030204" pitchFamily="18" charset="0"/>
                <a:cs typeface="Arial" panose="020B0604020202020204" pitchFamily="34" charset="0"/>
              </a:rPr>
              <a:t>Partenerul</a:t>
            </a:r>
            <a:r>
              <a:rPr lang="ro-RO" sz="2000" dirty="0">
                <a:solidFill>
                  <a:schemeClr val="tx2"/>
                </a:solidFill>
                <a:latin typeface="Cambria" panose="02040503050406030204" pitchFamily="18" charset="0"/>
                <a:cs typeface="Arial" panose="020B0604020202020204" pitchFamily="34" charset="0"/>
              </a:rPr>
              <a:t>ui</a:t>
            </a:r>
            <a:r>
              <a:rPr lang="vi-VN" sz="2000" dirty="0">
                <a:solidFill>
                  <a:schemeClr val="tx2"/>
                </a:solidFill>
                <a:latin typeface="Cambria" panose="02040503050406030204" pitchFamily="18" charset="0"/>
                <a:cs typeface="Arial" panose="020B0604020202020204" pitchFamily="34" charset="0"/>
              </a:rPr>
              <a:t> "sponsor" și este plătit</a:t>
            </a:r>
            <a:r>
              <a:rPr lang="ro-RO" sz="2000" dirty="0">
                <a:solidFill>
                  <a:schemeClr val="tx2"/>
                </a:solidFill>
                <a:latin typeface="Cambria" panose="02040503050406030204" pitchFamily="18" charset="0"/>
                <a:cs typeface="Arial" panose="020B0604020202020204" pitchFamily="34" charset="0"/>
              </a:rPr>
              <a:t>ă</a:t>
            </a:r>
            <a:r>
              <a:rPr lang="vi-VN" sz="2000" dirty="0">
                <a:solidFill>
                  <a:schemeClr val="tx2"/>
                </a:solidFill>
                <a:latin typeface="Cambria" panose="02040503050406030204" pitchFamily="18" charset="0"/>
                <a:cs typeface="Arial" panose="020B0604020202020204" pitchFamily="34" charset="0"/>
              </a:rPr>
              <a:t> sau rambursat</a:t>
            </a:r>
            <a:r>
              <a:rPr lang="ro-RO" sz="2000" dirty="0">
                <a:solidFill>
                  <a:schemeClr val="tx2"/>
                </a:solidFill>
                <a:latin typeface="Cambria" panose="02040503050406030204" pitchFamily="18" charset="0"/>
                <a:cs typeface="Arial" panose="020B0604020202020204" pitchFamily="34" charset="0"/>
              </a:rPr>
              <a:t>ă</a:t>
            </a:r>
            <a:r>
              <a:rPr lang="vi-VN" sz="2000" dirty="0">
                <a:solidFill>
                  <a:schemeClr val="tx2"/>
                </a:solidFill>
                <a:latin typeface="Cambria" panose="02040503050406030204" pitchFamily="18" charset="0"/>
                <a:cs typeface="Arial" panose="020B0604020202020204" pitchFamily="34" charset="0"/>
              </a:rPr>
              <a:t> direct de către Partenerul "sponsor" înainte de a trimite cheltuielile pentru validare </a:t>
            </a:r>
            <a:r>
              <a:rPr lang="ro-RO" sz="2000" dirty="0">
                <a:solidFill>
                  <a:schemeClr val="tx2"/>
                </a:solidFill>
                <a:latin typeface="Cambria" panose="02040503050406030204" pitchFamily="18" charset="0"/>
                <a:cs typeface="Arial" panose="020B0604020202020204" pitchFamily="34" charset="0"/>
              </a:rPr>
              <a:t>Controlului de Prim Nivel</a:t>
            </a:r>
            <a:r>
              <a:rPr lang="vi-VN" sz="2000" dirty="0">
                <a:solidFill>
                  <a:schemeClr val="tx2"/>
                </a:solidFill>
                <a:latin typeface="Cambria" panose="02040503050406030204" pitchFamily="18" charset="0"/>
                <a:cs typeface="Arial" panose="020B0604020202020204" pitchFamily="34" charset="0"/>
              </a:rPr>
              <a:t>;</a:t>
            </a:r>
            <a:r>
              <a:rPr lang="ro-RO" sz="2000" dirty="0">
                <a:solidFill>
                  <a:schemeClr val="tx2"/>
                </a:solidFill>
                <a:latin typeface="Cambria" panose="02040503050406030204" pitchFamily="18" charset="0"/>
                <a:cs typeface="Arial" panose="020B0604020202020204" pitchFamily="34" charset="0"/>
              </a:rPr>
              <a:t> </a:t>
            </a:r>
          </a:p>
          <a:p>
            <a:pPr marL="342900" indent="-342900" algn="just">
              <a:spcBef>
                <a:spcPts val="0"/>
              </a:spcBef>
              <a:buFont typeface="Wingdings" panose="05000000000000000000" pitchFamily="2" charset="2"/>
              <a:buChar char="Ø"/>
            </a:pPr>
            <a:endParaRPr lang="ro-RO" sz="2000" dirty="0">
              <a:solidFill>
                <a:schemeClr val="tx2"/>
              </a:solidFill>
              <a:latin typeface="Cambria" panose="02040503050406030204" pitchFamily="18" charset="0"/>
              <a:cs typeface="Arial" panose="020B0604020202020204" pitchFamily="34" charset="0"/>
            </a:endParaRPr>
          </a:p>
          <a:p>
            <a:pPr marL="342900" indent="-342900" algn="just">
              <a:spcBef>
                <a:spcPts val="0"/>
              </a:spcBef>
              <a:buFont typeface="Wingdings" panose="05000000000000000000" pitchFamily="2" charset="2"/>
              <a:buChar char="Ø"/>
            </a:pPr>
            <a:endParaRPr lang="vi-VN" sz="2000" dirty="0">
              <a:solidFill>
                <a:schemeClr val="tx2"/>
              </a:solidFill>
              <a:latin typeface="Cambria" panose="02040503050406030204" pitchFamily="18" charset="0"/>
              <a:cs typeface="Arial" panose="020B0604020202020204" pitchFamily="34" charset="0"/>
            </a:endParaRPr>
          </a:p>
        </p:txBody>
      </p:sp>
      <p:sp>
        <p:nvSpPr>
          <p:cNvPr id="4" name="Cím 1"/>
          <p:cNvSpPr txBox="1">
            <a:spLocks/>
          </p:cNvSpPr>
          <p:nvPr/>
        </p:nvSpPr>
        <p:spPr>
          <a:xfrm>
            <a:off x="3448608" y="764704"/>
            <a:ext cx="5011824" cy="576064"/>
          </a:xfrm>
          <a:prstGeom prst="rect">
            <a:avLst/>
          </a:prstGeom>
        </p:spPr>
        <p:txBody>
          <a:bodyPr vert="horz" lIns="91440" tIns="45720" rIns="91440" bIns="45720" rtlCol="0"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o-RO" sz="3000" dirty="0">
                <a:solidFill>
                  <a:srgbClr val="4F81BD">
                    <a:lumMod val="75000"/>
                  </a:srgbClr>
                </a:solidFill>
                <a:latin typeface="Cambria" panose="02040503050406030204" pitchFamily="18" charset="0"/>
              </a:rPr>
              <a:t>Cheltuieli de deplasare</a:t>
            </a:r>
          </a:p>
        </p:txBody>
      </p:sp>
    </p:spTree>
    <p:extLst>
      <p:ext uri="{BB962C8B-B14F-4D97-AF65-F5344CB8AC3E}">
        <p14:creationId xmlns:p14="http://schemas.microsoft.com/office/powerpoint/2010/main" val="38032524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611561" y="1412776"/>
            <a:ext cx="8352928" cy="4752528"/>
          </a:xfrm>
        </p:spPr>
        <p:txBody>
          <a:bodyPr>
            <a:normAutofit/>
          </a:bodyPr>
          <a:lstStyle/>
          <a:p>
            <a:pPr algn="l">
              <a:spcBef>
                <a:spcPts val="0"/>
              </a:spcBef>
              <a:spcAft>
                <a:spcPts val="1200"/>
              </a:spcAft>
            </a:pPr>
            <a:endParaRPr lang="en-US" sz="1200" b="1" dirty="0">
              <a:solidFill>
                <a:schemeClr val="tx2">
                  <a:lumMod val="75000"/>
                </a:schemeClr>
              </a:solidFill>
              <a:latin typeface="Cambria" panose="02040503050406030204" pitchFamily="18" charset="0"/>
            </a:endParaRPr>
          </a:p>
          <a:p>
            <a:pPr algn="l">
              <a:spcBef>
                <a:spcPts val="0"/>
              </a:spcBef>
              <a:spcAft>
                <a:spcPts val="600"/>
              </a:spcAft>
            </a:pPr>
            <a:r>
              <a:rPr lang="ro-RO" sz="1600" b="1" dirty="0">
                <a:solidFill>
                  <a:schemeClr val="tx2">
                    <a:lumMod val="75000"/>
                  </a:schemeClr>
                </a:solidFill>
                <a:latin typeface="Cambria" panose="02040503050406030204" pitchFamily="18" charset="0"/>
              </a:rPr>
              <a:t>Cheltuielile eligibile includ:</a:t>
            </a:r>
          </a:p>
          <a:p>
            <a:pPr marL="342900" lvl="3" indent="-342900" algn="l">
              <a:spcBef>
                <a:spcPts val="0"/>
              </a:spcBef>
              <a:spcAft>
                <a:spcPts val="600"/>
              </a:spcAft>
              <a:buFont typeface="Wingdings" panose="05000000000000000000" pitchFamily="2" charset="2"/>
              <a:buChar char="Ø"/>
            </a:pPr>
            <a:r>
              <a:rPr lang="ro-RO" sz="1600" dirty="0">
                <a:solidFill>
                  <a:schemeClr val="tx2">
                    <a:lumMod val="75000"/>
                  </a:schemeClr>
                </a:solidFill>
                <a:latin typeface="Cambria" panose="02040503050406030204" pitchFamily="18" charset="0"/>
              </a:rPr>
              <a:t>Costuri de deplasare</a:t>
            </a:r>
          </a:p>
          <a:p>
            <a:pPr marL="800100" lvl="1" indent="-342900" algn="l">
              <a:spcBef>
                <a:spcPts val="0"/>
              </a:spcBef>
              <a:buFont typeface="Arial" panose="020B0604020202020204" pitchFamily="34" charset="0"/>
              <a:buChar char="•"/>
            </a:pPr>
            <a:r>
              <a:rPr lang="ro-RO" sz="1600" dirty="0">
                <a:solidFill>
                  <a:schemeClr val="tx2">
                    <a:lumMod val="75000"/>
                  </a:schemeClr>
                </a:solidFill>
                <a:latin typeface="Cambria" panose="02040503050406030204" pitchFamily="18" charset="0"/>
              </a:rPr>
              <a:t>Bilete: de avion, autobuz, tren etc.;</a:t>
            </a:r>
          </a:p>
          <a:p>
            <a:pPr marL="800100" lvl="1" indent="-342900" algn="l">
              <a:spcBef>
                <a:spcPts val="0"/>
              </a:spcBef>
              <a:buFont typeface="Arial" panose="020B0604020202020204" pitchFamily="34" charset="0"/>
              <a:buChar char="•"/>
            </a:pPr>
            <a:r>
              <a:rPr lang="ro-RO" sz="1600" dirty="0">
                <a:solidFill>
                  <a:schemeClr val="tx2">
                    <a:lumMod val="75000"/>
                  </a:schemeClr>
                </a:solidFill>
                <a:latin typeface="Cambria" panose="02040503050406030204" pitchFamily="18" charset="0"/>
              </a:rPr>
              <a:t>Transportul cu mașina: contravaloarea combustibilului</a:t>
            </a:r>
          </a:p>
          <a:p>
            <a:pPr marL="800100" lvl="1" indent="-342900" algn="l">
              <a:spcBef>
                <a:spcPts val="0"/>
              </a:spcBef>
              <a:buFont typeface="Arial" panose="020B0604020202020204" pitchFamily="34" charset="0"/>
              <a:buChar char="•"/>
            </a:pPr>
            <a:r>
              <a:rPr lang="ro-RO" sz="1600" dirty="0">
                <a:solidFill>
                  <a:schemeClr val="tx2">
                    <a:lumMod val="75000"/>
                  </a:schemeClr>
                </a:solidFill>
                <a:latin typeface="Cambria" panose="02040503050406030204" pitchFamily="18" charset="0"/>
              </a:rPr>
              <a:t>Asigurările de călătorie;</a:t>
            </a:r>
          </a:p>
          <a:p>
            <a:pPr marL="800100" lvl="1" indent="-342900" algn="l">
              <a:spcBef>
                <a:spcPts val="0"/>
              </a:spcBef>
              <a:buFont typeface="Arial" panose="020B0604020202020204" pitchFamily="34" charset="0"/>
              <a:buChar char="•"/>
            </a:pPr>
            <a:r>
              <a:rPr lang="ro-RO" sz="1600" dirty="0">
                <a:solidFill>
                  <a:schemeClr val="tx2">
                    <a:lumMod val="75000"/>
                  </a:schemeClr>
                </a:solidFill>
                <a:latin typeface="Cambria" panose="02040503050406030204" pitchFamily="18" charset="0"/>
              </a:rPr>
              <a:t>Taxele de autostrada si de pod;</a:t>
            </a:r>
          </a:p>
          <a:p>
            <a:pPr marL="800100" lvl="1" indent="-342900" algn="l">
              <a:spcBef>
                <a:spcPts val="0"/>
              </a:spcBef>
              <a:buFont typeface="Arial" panose="020B0604020202020204" pitchFamily="34" charset="0"/>
              <a:buChar char="•"/>
            </a:pPr>
            <a:r>
              <a:rPr lang="ro-RO" sz="1600" dirty="0">
                <a:solidFill>
                  <a:schemeClr val="tx2">
                    <a:lumMod val="75000"/>
                  </a:schemeClr>
                </a:solidFill>
                <a:latin typeface="Cambria" panose="02040503050406030204" pitchFamily="18" charset="0"/>
              </a:rPr>
              <a:t>Costul parcării;</a:t>
            </a:r>
          </a:p>
          <a:p>
            <a:pPr marL="342900" lvl="3" indent="-342900" algn="l">
              <a:spcBef>
                <a:spcPts val="600"/>
              </a:spcBef>
              <a:buFont typeface="Wingdings" panose="05000000000000000000" pitchFamily="2" charset="2"/>
              <a:buChar char="Ø"/>
            </a:pPr>
            <a:r>
              <a:rPr lang="ro-RO" sz="1600" dirty="0">
                <a:solidFill>
                  <a:schemeClr val="tx2">
                    <a:lumMod val="75000"/>
                  </a:schemeClr>
                </a:solidFill>
                <a:latin typeface="Cambria" panose="02040503050406030204" pitchFamily="18" charset="0"/>
              </a:rPr>
              <a:t>Costurile de cazare;</a:t>
            </a:r>
          </a:p>
          <a:p>
            <a:pPr marL="342900" lvl="3" indent="-342900" algn="l">
              <a:spcBef>
                <a:spcPts val="0"/>
              </a:spcBef>
              <a:buFont typeface="Wingdings" panose="05000000000000000000" pitchFamily="2" charset="2"/>
              <a:buChar char="Ø"/>
            </a:pPr>
            <a:r>
              <a:rPr lang="ro-RO" sz="1600" dirty="0">
                <a:solidFill>
                  <a:schemeClr val="tx2">
                    <a:lumMod val="75000"/>
                  </a:schemeClr>
                </a:solidFill>
                <a:latin typeface="Cambria" panose="02040503050406030204" pitchFamily="18" charset="0"/>
              </a:rPr>
              <a:t>Costurile pentru vize;</a:t>
            </a:r>
          </a:p>
          <a:p>
            <a:pPr marL="342900" lvl="3" indent="-342900" algn="l">
              <a:spcBef>
                <a:spcPts val="0"/>
              </a:spcBef>
              <a:buFont typeface="Wingdings" panose="05000000000000000000" pitchFamily="2" charset="2"/>
              <a:buChar char="Ø"/>
            </a:pPr>
            <a:r>
              <a:rPr lang="ro-RO" sz="1600" dirty="0">
                <a:solidFill>
                  <a:schemeClr val="tx2">
                    <a:lumMod val="75000"/>
                  </a:schemeClr>
                </a:solidFill>
                <a:latin typeface="Cambria" panose="02040503050406030204" pitchFamily="18" charset="0"/>
              </a:rPr>
              <a:t>Diurna*</a:t>
            </a:r>
          </a:p>
          <a:p>
            <a:pPr marL="0" lvl="3" algn="just">
              <a:spcBef>
                <a:spcPts val="600"/>
              </a:spcBef>
            </a:pPr>
            <a:r>
              <a:rPr lang="ro-RO" sz="1600" dirty="0">
                <a:solidFill>
                  <a:schemeClr val="tx2">
                    <a:lumMod val="75000"/>
                  </a:schemeClr>
                </a:solidFill>
                <a:latin typeface="Cambria" panose="02040503050406030204" pitchFamily="18" charset="0"/>
              </a:rPr>
              <a:t>*Costurile de deplasare în interiorul localității, cazare, mese și vize care sunt incluse în diurnă nu se rambursează în plus fața de diurnă (Regulamentul 481/2014 , art. 5, alin. 2). Pentru ASP costurile cu diurna sunt eligibile în limita în care aceasta sunt în conformitate cu reglementările de la nivelul partenerilor „sponsori”. </a:t>
            </a:r>
          </a:p>
        </p:txBody>
      </p:sp>
      <p:sp>
        <p:nvSpPr>
          <p:cNvPr id="4" name="Cím 1"/>
          <p:cNvSpPr txBox="1">
            <a:spLocks/>
          </p:cNvSpPr>
          <p:nvPr/>
        </p:nvSpPr>
        <p:spPr>
          <a:xfrm>
            <a:off x="3448608" y="764704"/>
            <a:ext cx="5011824" cy="576064"/>
          </a:xfrm>
          <a:prstGeom prst="rect">
            <a:avLst/>
          </a:prstGeom>
        </p:spPr>
        <p:txBody>
          <a:bodyPr vert="horz" lIns="91440" tIns="45720" rIns="91440" bIns="45720" rtlCol="0"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o-RO" sz="3000" dirty="0">
                <a:solidFill>
                  <a:srgbClr val="4F81BD">
                    <a:lumMod val="75000"/>
                  </a:srgbClr>
                </a:solidFill>
                <a:latin typeface="Cambria" panose="02040503050406030204" pitchFamily="18" charset="0"/>
              </a:rPr>
              <a:t>Cheltuieli de deplasare</a:t>
            </a:r>
          </a:p>
        </p:txBody>
      </p:sp>
    </p:spTree>
    <p:extLst>
      <p:ext uri="{BB962C8B-B14F-4D97-AF65-F5344CB8AC3E}">
        <p14:creationId xmlns:p14="http://schemas.microsoft.com/office/powerpoint/2010/main" val="39050887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vi-VN" sz="3000" dirty="0">
                <a:solidFill>
                  <a:srgbClr val="4F81BD">
                    <a:lumMod val="75000"/>
                  </a:srgbClr>
                </a:solidFill>
                <a:latin typeface="Cambria" panose="02040503050406030204" pitchFamily="18" charset="0"/>
              </a:rPr>
              <a:t>E</a:t>
            </a:r>
            <a:r>
              <a:rPr lang="ro-RO" sz="3000" dirty="0">
                <a:solidFill>
                  <a:srgbClr val="4F81BD">
                    <a:lumMod val="75000"/>
                  </a:srgbClr>
                </a:solidFill>
                <a:latin typeface="Cambria" panose="02040503050406030204" pitchFamily="18" charset="0"/>
              </a:rPr>
              <a:t>fectuarea</a:t>
            </a:r>
            <a:r>
              <a:rPr lang="en-US" sz="3000" dirty="0">
                <a:solidFill>
                  <a:srgbClr val="4F81BD">
                    <a:lumMod val="75000"/>
                  </a:srgbClr>
                </a:solidFill>
                <a:latin typeface="Cambria" panose="02040503050406030204" pitchFamily="18" charset="0"/>
              </a:rPr>
              <a:t> c</a:t>
            </a:r>
            <a:r>
              <a:rPr lang="vi-VN" sz="3000" dirty="0">
                <a:solidFill>
                  <a:srgbClr val="4F81BD">
                    <a:lumMod val="75000"/>
                  </a:srgbClr>
                </a:solidFill>
                <a:latin typeface="Cambria" panose="02040503050406030204" pitchFamily="18" charset="0"/>
              </a:rPr>
              <a:t>ontrolului</a:t>
            </a:r>
            <a:endParaRPr lang="hu-HU" sz="3000" dirty="0">
              <a:solidFill>
                <a:srgbClr val="4F81BD">
                  <a:lumMod val="75000"/>
                </a:srgbClr>
              </a:solidFill>
              <a:latin typeface="Cambria" panose="02040503050406030204" pitchFamily="18" charset="0"/>
            </a:endParaRPr>
          </a:p>
        </p:txBody>
      </p:sp>
      <p:sp>
        <p:nvSpPr>
          <p:cNvPr id="7" name="Alcím 2"/>
          <p:cNvSpPr>
            <a:spLocks noGrp="1"/>
          </p:cNvSpPr>
          <p:nvPr>
            <p:ph type="subTitle" idx="1"/>
          </p:nvPr>
        </p:nvSpPr>
        <p:spPr>
          <a:xfrm>
            <a:off x="611560" y="1772816"/>
            <a:ext cx="7992888" cy="4896544"/>
          </a:xfrm>
        </p:spPr>
        <p:txBody>
          <a:bodyPr>
            <a:normAutofit fontScale="77500" lnSpcReduction="20000"/>
          </a:bodyPr>
          <a:lstStyle/>
          <a:p>
            <a:pPr algn="just">
              <a:spcBef>
                <a:spcPts val="0"/>
              </a:spcBef>
              <a:spcAft>
                <a:spcPts val="1800"/>
              </a:spcAft>
            </a:pPr>
            <a:r>
              <a:rPr lang="hu-HU" sz="2600" dirty="0">
                <a:solidFill>
                  <a:schemeClr val="accent1">
                    <a:lumMod val="75000"/>
                  </a:schemeClr>
                </a:solidFill>
                <a:latin typeface="Cambria" panose="02040503050406030204" pitchFamily="18" charset="0"/>
              </a:rPr>
              <a:t>Iniţierea controlului de prim nivel</a:t>
            </a:r>
            <a:endParaRPr lang="hu-HU" sz="2600" dirty="0">
              <a:solidFill>
                <a:srgbClr val="4F81BD"/>
              </a:solidFill>
              <a:latin typeface="Cambria" panose="02040503050406030204" pitchFamily="18" charset="0"/>
            </a:endParaRPr>
          </a:p>
          <a:p>
            <a:pPr algn="just">
              <a:spcBef>
                <a:spcPts val="0"/>
              </a:spcBef>
              <a:spcAft>
                <a:spcPts val="600"/>
              </a:spcAft>
            </a:pPr>
            <a:r>
              <a:rPr lang="vi-VN" sz="2200" dirty="0">
                <a:solidFill>
                  <a:schemeClr val="tx2">
                    <a:lumMod val="75000"/>
                  </a:schemeClr>
                </a:solidFill>
                <a:latin typeface="Cambria" panose="02040503050406030204" pitchFamily="18" charset="0"/>
              </a:rPr>
              <a:t>În termen de maxim 15 zile de la finalizarea fiecărei perioade de raportare, partenerul român în proiect:</a:t>
            </a:r>
          </a:p>
          <a:p>
            <a:pPr marL="342900" indent="-342900" algn="just">
              <a:buFont typeface="Wingdings" panose="05000000000000000000" pitchFamily="2" charset="2"/>
              <a:buChar char="Ø"/>
            </a:pPr>
            <a:r>
              <a:rPr lang="vi-VN" sz="2200" dirty="0">
                <a:solidFill>
                  <a:schemeClr val="tx2">
                    <a:lumMod val="75000"/>
                  </a:schemeClr>
                </a:solidFill>
                <a:latin typeface="Cambria" panose="02040503050406030204" pitchFamily="18" charset="0"/>
              </a:rPr>
              <a:t>introduce în sistemul electronic de raportare </a:t>
            </a:r>
            <a:r>
              <a:rPr lang="en-US" sz="2200" dirty="0">
                <a:solidFill>
                  <a:schemeClr val="tx2">
                    <a:lumMod val="75000"/>
                  </a:schemeClr>
                </a:solidFill>
                <a:latin typeface="Cambria" panose="02040503050406030204" pitchFamily="18" charset="0"/>
              </a:rPr>
              <a:t>e</a:t>
            </a:r>
            <a:r>
              <a:rPr lang="vi-VN" sz="2200" dirty="0">
                <a:solidFill>
                  <a:schemeClr val="tx2">
                    <a:lumMod val="75000"/>
                  </a:schemeClr>
                </a:solidFill>
                <a:latin typeface="Cambria" panose="02040503050406030204" pitchFamily="18" charset="0"/>
              </a:rPr>
              <a:t>MS informațiile cu privire la cheltuielile efectuate în perioada de raportare;</a:t>
            </a:r>
            <a:endParaRPr lang="en-US" sz="2200" dirty="0">
              <a:solidFill>
                <a:schemeClr val="tx2">
                  <a:lumMod val="75000"/>
                </a:schemeClr>
              </a:solidFill>
              <a:latin typeface="Cambria" panose="02040503050406030204" pitchFamily="18" charset="0"/>
            </a:endParaRPr>
          </a:p>
          <a:p>
            <a:pPr marL="342900" indent="-342900" algn="just">
              <a:buFont typeface="Wingdings" panose="05000000000000000000" pitchFamily="2" charset="2"/>
              <a:buChar char="Ø"/>
            </a:pPr>
            <a:r>
              <a:rPr lang="vi-VN" sz="2200" dirty="0">
                <a:solidFill>
                  <a:schemeClr val="tx2">
                    <a:lumMod val="75000"/>
                  </a:schemeClr>
                </a:solidFill>
                <a:latin typeface="Cambria" panose="02040503050406030204" pitchFamily="18" charset="0"/>
              </a:rPr>
              <a:t>pregăteşte Dosarul documentelor justificative şi îl transmite, împreună cu solicitarea de efectuare a controlului de prim nivel (Anexa 2.1</a:t>
            </a:r>
            <a:r>
              <a:rPr lang="ro-RO" sz="2200" dirty="0">
                <a:solidFill>
                  <a:schemeClr val="tx2">
                    <a:lumMod val="75000"/>
                  </a:schemeClr>
                </a:solidFill>
                <a:latin typeface="Cambria" panose="02040503050406030204" pitchFamily="18" charset="0"/>
              </a:rPr>
              <a:t> – va fi pusa la dispoziție de către CPN</a:t>
            </a:r>
            <a:r>
              <a:rPr lang="vi-VN" sz="2200" dirty="0">
                <a:solidFill>
                  <a:schemeClr val="tx2">
                    <a:lumMod val="75000"/>
                  </a:schemeClr>
                </a:solidFill>
                <a:latin typeface="Cambria" panose="02040503050406030204" pitchFamily="18" charset="0"/>
              </a:rPr>
              <a:t>), către  Direcţia Control Prim Nivel, la adresa:</a:t>
            </a:r>
          </a:p>
          <a:p>
            <a:pPr marL="342900" indent="-342900" algn="just">
              <a:spcBef>
                <a:spcPts val="1200"/>
              </a:spcBef>
              <a:buFont typeface="Arial" panose="020B0604020202020204" pitchFamily="34" charset="0"/>
              <a:buChar char="•"/>
            </a:pPr>
            <a:r>
              <a:rPr lang="vi-VN" sz="2200" dirty="0">
                <a:solidFill>
                  <a:schemeClr val="tx2">
                    <a:lumMod val="75000"/>
                  </a:schemeClr>
                </a:solidFill>
                <a:latin typeface="Cambria" panose="02040503050406030204" pitchFamily="18" charset="0"/>
              </a:rPr>
              <a:t>Ministerul Dezvoltării Regionale, Administra</a:t>
            </a:r>
            <a:r>
              <a:rPr lang="ro-RO" sz="2200" dirty="0">
                <a:solidFill>
                  <a:schemeClr val="tx2">
                    <a:lumMod val="75000"/>
                  </a:schemeClr>
                </a:solidFill>
                <a:latin typeface="Cambria" panose="02040503050406030204" pitchFamily="18" charset="0"/>
              </a:rPr>
              <a:t>ț</a:t>
            </a:r>
            <a:r>
              <a:rPr lang="vi-VN" sz="2200" dirty="0">
                <a:solidFill>
                  <a:schemeClr val="tx2">
                    <a:lumMod val="75000"/>
                  </a:schemeClr>
                </a:solidFill>
                <a:latin typeface="Cambria" panose="02040503050406030204" pitchFamily="18" charset="0"/>
              </a:rPr>
              <a:t>iei Publice </a:t>
            </a:r>
            <a:r>
              <a:rPr lang="ro-RO" sz="2200" dirty="0">
                <a:solidFill>
                  <a:schemeClr val="tx2">
                    <a:lumMod val="75000"/>
                  </a:schemeClr>
                </a:solidFill>
                <a:latin typeface="Cambria" panose="02040503050406030204" pitchFamily="18" charset="0"/>
              </a:rPr>
              <a:t>ș</a:t>
            </a:r>
            <a:r>
              <a:rPr lang="vi-VN" sz="2200" dirty="0">
                <a:solidFill>
                  <a:schemeClr val="tx2">
                    <a:lumMod val="75000"/>
                  </a:schemeClr>
                </a:solidFill>
                <a:latin typeface="Cambria" panose="02040503050406030204" pitchFamily="18" charset="0"/>
              </a:rPr>
              <a:t>i Fondurilor Europene</a:t>
            </a:r>
            <a:endParaRPr lang="en-US" sz="2200" dirty="0">
              <a:solidFill>
                <a:schemeClr val="tx2">
                  <a:lumMod val="75000"/>
                </a:schemeClr>
              </a:solidFill>
              <a:latin typeface="Cambria" panose="02040503050406030204" pitchFamily="18" charset="0"/>
            </a:endParaRPr>
          </a:p>
          <a:p>
            <a:pPr marL="800100" lvl="1" indent="-342900" algn="just">
              <a:spcBef>
                <a:spcPts val="1200"/>
              </a:spcBef>
              <a:buFont typeface="Arial" panose="020B0604020202020204" pitchFamily="34" charset="0"/>
              <a:buChar char="•"/>
            </a:pPr>
            <a:r>
              <a:rPr lang="vi-VN" sz="1800" dirty="0">
                <a:solidFill>
                  <a:schemeClr val="tx2">
                    <a:lumMod val="75000"/>
                  </a:schemeClr>
                </a:solidFill>
                <a:latin typeface="Cambria" panose="02040503050406030204" pitchFamily="18" charset="0"/>
              </a:rPr>
              <a:t>Direcţia Generală </a:t>
            </a:r>
            <a:r>
              <a:rPr lang="ro-RO" sz="1800" dirty="0">
                <a:solidFill>
                  <a:schemeClr val="tx2">
                    <a:lumMod val="75000"/>
                  </a:schemeClr>
                </a:solidFill>
                <a:latin typeface="Cambria" panose="02040503050406030204" pitchFamily="18" charset="0"/>
              </a:rPr>
              <a:t>Cooperare Teritoriala Europeana</a:t>
            </a:r>
            <a:endParaRPr lang="en-US" sz="1800" dirty="0">
              <a:solidFill>
                <a:schemeClr val="tx2">
                  <a:lumMod val="75000"/>
                </a:schemeClr>
              </a:solidFill>
              <a:latin typeface="Cambria" panose="02040503050406030204" pitchFamily="18" charset="0"/>
            </a:endParaRPr>
          </a:p>
          <a:p>
            <a:pPr marL="800100" lvl="1" indent="-342900" algn="just">
              <a:spcBef>
                <a:spcPts val="1200"/>
              </a:spcBef>
              <a:buFont typeface="Arial" panose="020B0604020202020204" pitchFamily="34" charset="0"/>
              <a:buChar char="•"/>
            </a:pPr>
            <a:r>
              <a:rPr lang="vi-VN" sz="1800" dirty="0">
                <a:solidFill>
                  <a:schemeClr val="tx2">
                    <a:lumMod val="75000"/>
                  </a:schemeClr>
                </a:solidFill>
                <a:latin typeface="Cambria" panose="02040503050406030204" pitchFamily="18" charset="0"/>
              </a:rPr>
              <a:t>Direcţia Control Prim Nivel</a:t>
            </a:r>
            <a:endParaRPr lang="en-US" sz="1800" dirty="0">
              <a:solidFill>
                <a:schemeClr val="tx2">
                  <a:lumMod val="75000"/>
                </a:schemeClr>
              </a:solidFill>
              <a:latin typeface="Cambria" panose="02040503050406030204" pitchFamily="18" charset="0"/>
            </a:endParaRPr>
          </a:p>
          <a:p>
            <a:pPr marL="800100" lvl="1" indent="-342900" algn="just">
              <a:spcBef>
                <a:spcPts val="1200"/>
              </a:spcBef>
              <a:buFont typeface="Arial" panose="020B0604020202020204" pitchFamily="34" charset="0"/>
              <a:buChar char="•"/>
            </a:pPr>
            <a:r>
              <a:rPr lang="vi-VN" sz="1800" dirty="0">
                <a:solidFill>
                  <a:schemeClr val="tx2">
                    <a:lumMod val="75000"/>
                  </a:schemeClr>
                </a:solidFill>
                <a:latin typeface="Cambria" panose="02040503050406030204" pitchFamily="18" charset="0"/>
              </a:rPr>
              <a:t>Blvd. Libertăţii nr. 12, et. 4, cam 425, Sector 5, Bucureşti</a:t>
            </a:r>
            <a:endParaRPr lang="ro-RO" sz="1800" dirty="0">
              <a:solidFill>
                <a:schemeClr val="tx2">
                  <a:lumMod val="75000"/>
                </a:schemeClr>
              </a:solidFill>
              <a:latin typeface="Cambria" panose="02040503050406030204" pitchFamily="18" charset="0"/>
            </a:endParaRPr>
          </a:p>
          <a:p>
            <a:pPr marL="800100" lvl="1" indent="-342900" algn="just">
              <a:spcBef>
                <a:spcPts val="1200"/>
              </a:spcBef>
              <a:buFont typeface="Arial" panose="020B0604020202020204" pitchFamily="34" charset="0"/>
              <a:buChar char="•"/>
            </a:pPr>
            <a:endParaRPr lang="en-US" sz="1800" dirty="0">
              <a:solidFill>
                <a:schemeClr val="tx2">
                  <a:lumMod val="75000"/>
                </a:schemeClr>
              </a:solidFill>
              <a:latin typeface="Cambria" panose="02040503050406030204" pitchFamily="18" charset="0"/>
            </a:endParaRPr>
          </a:p>
          <a:p>
            <a:pPr marL="342900" lvl="0" indent="-342900" algn="just">
              <a:buFont typeface="Wingdings" panose="05000000000000000000" pitchFamily="2" charset="2"/>
              <a:buChar char="Ø"/>
            </a:pPr>
            <a:r>
              <a:rPr lang="ro-RO" sz="2200" dirty="0">
                <a:solidFill>
                  <a:srgbClr val="1F497D">
                    <a:lumMod val="75000"/>
                  </a:srgbClr>
                </a:solidFill>
                <a:latin typeface="Cambria" panose="02040503050406030204" pitchFamily="18" charset="0"/>
              </a:rPr>
              <a:t>Pentru aceasta perioada de raportare termenul</a:t>
            </a:r>
            <a:r>
              <a:rPr lang="en-US" sz="2200" dirty="0">
                <a:solidFill>
                  <a:srgbClr val="1F497D">
                    <a:lumMod val="75000"/>
                  </a:srgbClr>
                </a:solidFill>
                <a:latin typeface="Cambria" panose="02040503050406030204" pitchFamily="18" charset="0"/>
              </a:rPr>
              <a:t> maxim</a:t>
            </a:r>
            <a:r>
              <a:rPr lang="ro-RO" sz="2200" dirty="0">
                <a:solidFill>
                  <a:srgbClr val="1F497D">
                    <a:lumMod val="75000"/>
                  </a:srgbClr>
                </a:solidFill>
                <a:latin typeface="Cambria" panose="02040503050406030204" pitchFamily="18" charset="0"/>
              </a:rPr>
              <a:t> de introduce a datelor in sistemul eMS si de a transmite Dosarul documentelor justificative este 21 august 2017;</a:t>
            </a:r>
          </a:p>
          <a:p>
            <a:pPr lvl="1" algn="l">
              <a:spcBef>
                <a:spcPts val="1200"/>
              </a:spcBef>
            </a:pPr>
            <a:endParaRPr lang="en-US" sz="1800" dirty="0">
              <a:solidFill>
                <a:schemeClr val="tx2">
                  <a:lumMod val="75000"/>
                </a:schemeClr>
              </a:solidFill>
              <a:latin typeface="Cambria" panose="02040503050406030204" pitchFamily="18" charset="0"/>
            </a:endParaRPr>
          </a:p>
          <a:p>
            <a:pPr algn="l"/>
            <a:endParaRPr lang="vi-VN" sz="2200" dirty="0">
              <a:solidFill>
                <a:schemeClr val="tx2">
                  <a:lumMod val="75000"/>
                </a:schemeClr>
              </a:solidFill>
              <a:latin typeface="Cambria" panose="02040503050406030204" pitchFamily="18" charset="0"/>
            </a:endParaRPr>
          </a:p>
        </p:txBody>
      </p:sp>
    </p:spTree>
    <p:extLst>
      <p:ext uri="{BB962C8B-B14F-4D97-AF65-F5344CB8AC3E}">
        <p14:creationId xmlns:p14="http://schemas.microsoft.com/office/powerpoint/2010/main" val="2072691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323528" y="1592796"/>
            <a:ext cx="8640960" cy="4428492"/>
          </a:xfrm>
        </p:spPr>
        <p:txBody>
          <a:bodyPr>
            <a:normAutofit fontScale="77500" lnSpcReduction="20000"/>
          </a:bodyPr>
          <a:lstStyle/>
          <a:p>
            <a:pPr algn="just"/>
            <a:r>
              <a:rPr lang="ro-RO" sz="1900" dirty="0" smtClean="0">
                <a:solidFill>
                  <a:schemeClr val="accent1">
                    <a:lumMod val="75000"/>
                  </a:schemeClr>
                </a:solidFill>
                <a:latin typeface="Cambria" panose="02040503050406030204" pitchFamily="18" charset="0"/>
              </a:rPr>
              <a:t>Documente justificative aferente cheltuielilor de deplasare si așezarea acestora in biblioraft:</a:t>
            </a:r>
          </a:p>
          <a:p>
            <a:pPr marL="342900" indent="-342900" algn="just">
              <a:buFont typeface="+mj-lt"/>
              <a:buAutoNum type="arabicPeriod"/>
            </a:pPr>
            <a:r>
              <a:rPr lang="ro-RO" sz="1600" dirty="0" smtClean="0">
                <a:solidFill>
                  <a:schemeClr val="tx2">
                    <a:lumMod val="75000"/>
                  </a:schemeClr>
                </a:solidFill>
                <a:latin typeface="Cambria" panose="02040503050406030204" pitchFamily="18" charset="0"/>
              </a:rPr>
              <a:t>Referat de deplasare, mandat de deplasare, ordin de deplasare (in funcție de reglementările interne ale instituției);</a:t>
            </a:r>
          </a:p>
          <a:p>
            <a:pPr marL="342900" indent="-342900" algn="just">
              <a:buFont typeface="+mj-lt"/>
              <a:buAutoNum type="arabicPeriod"/>
            </a:pPr>
            <a:r>
              <a:rPr lang="ro-RO" sz="1600" dirty="0" smtClean="0">
                <a:solidFill>
                  <a:schemeClr val="tx2">
                    <a:lumMod val="75000"/>
                  </a:schemeClr>
                </a:solidFill>
                <a:latin typeface="Cambria" panose="02040503050406030204" pitchFamily="18" charset="0"/>
              </a:rPr>
              <a:t>Agenda evenimentului + invitația de participare;</a:t>
            </a:r>
          </a:p>
          <a:p>
            <a:pPr marL="342900" indent="-342900" algn="just">
              <a:buFont typeface="+mj-lt"/>
              <a:buAutoNum type="arabicPeriod"/>
            </a:pPr>
            <a:r>
              <a:rPr lang="ro-RO" sz="1600" dirty="0" smtClean="0">
                <a:solidFill>
                  <a:schemeClr val="tx2">
                    <a:lumMod val="75000"/>
                  </a:schemeClr>
                </a:solidFill>
                <a:latin typeface="Cambria" panose="02040503050406030204" pitchFamily="18" charset="0"/>
              </a:rPr>
              <a:t>Contract cu agenţia de turism (după caz);</a:t>
            </a:r>
          </a:p>
          <a:p>
            <a:pPr marL="342900" indent="-342900" algn="just">
              <a:buFont typeface="+mj-lt"/>
              <a:buAutoNum type="arabicPeriod"/>
            </a:pPr>
            <a:r>
              <a:rPr lang="ro-RO" sz="1600" dirty="0" smtClean="0">
                <a:solidFill>
                  <a:schemeClr val="tx2">
                    <a:lumMod val="75000"/>
                  </a:schemeClr>
                </a:solidFill>
                <a:latin typeface="Cambria" panose="02040503050406030204" pitchFamily="18" charset="0"/>
              </a:rPr>
              <a:t>Bilete de avion (doar la clasa economică), + Factura fiscala + plata acesteia (O.P.,  </a:t>
            </a:r>
            <a:r>
              <a:rPr lang="ro-RO" sz="1600" dirty="0" err="1" smtClean="0">
                <a:solidFill>
                  <a:schemeClr val="tx2">
                    <a:lumMod val="75000"/>
                  </a:schemeClr>
                </a:solidFill>
                <a:latin typeface="Cambria" panose="02040503050406030204" pitchFamily="18" charset="0"/>
              </a:rPr>
              <a:t>disp</a:t>
            </a:r>
            <a:r>
              <a:rPr lang="ro-RO" sz="1600" dirty="0" smtClean="0">
                <a:solidFill>
                  <a:schemeClr val="tx2">
                    <a:lumMod val="75000"/>
                  </a:schemeClr>
                </a:solidFill>
                <a:latin typeface="Cambria" panose="02040503050406030204" pitchFamily="18" charset="0"/>
              </a:rPr>
              <a:t>. de plata etc.)</a:t>
            </a:r>
          </a:p>
          <a:p>
            <a:pPr marL="342900" indent="-342900" algn="just">
              <a:buFont typeface="+mj-lt"/>
              <a:buAutoNum type="arabicPeriod"/>
            </a:pPr>
            <a:r>
              <a:rPr lang="ro-RO" sz="1600" dirty="0" smtClean="0">
                <a:solidFill>
                  <a:schemeClr val="tx2">
                    <a:lumMod val="75000"/>
                  </a:schemeClr>
                </a:solidFill>
                <a:latin typeface="Cambria" panose="02040503050406030204" pitchFamily="18" charset="0"/>
              </a:rPr>
              <a:t>Tichetele de îmbarcare + Biletul electronic;</a:t>
            </a:r>
          </a:p>
          <a:p>
            <a:pPr marL="342900" indent="-342900" algn="just">
              <a:buFont typeface="+mj-lt"/>
              <a:buAutoNum type="arabicPeriod"/>
            </a:pPr>
            <a:r>
              <a:rPr lang="ro-RO" sz="1600" dirty="0" smtClean="0">
                <a:solidFill>
                  <a:schemeClr val="tx2">
                    <a:lumMod val="75000"/>
                  </a:schemeClr>
                </a:solidFill>
                <a:latin typeface="Cambria" panose="02040503050406030204" pitchFamily="18" charset="0"/>
              </a:rPr>
              <a:t>Bon fiscal carburant și dacă este cazul BCF;</a:t>
            </a:r>
          </a:p>
          <a:p>
            <a:pPr marL="342900" indent="-342900" algn="just">
              <a:buFont typeface="+mj-lt"/>
              <a:buAutoNum type="arabicPeriod"/>
            </a:pPr>
            <a:r>
              <a:rPr lang="ro-RO" sz="1600" dirty="0" smtClean="0">
                <a:solidFill>
                  <a:schemeClr val="tx2">
                    <a:lumMod val="75000"/>
                  </a:schemeClr>
                </a:solidFill>
                <a:latin typeface="Cambria" panose="02040503050406030204" pitchFamily="18" charset="0"/>
              </a:rPr>
              <a:t>Bonuri fiscale - cheltuieli cu taxi în cazurile justificate;</a:t>
            </a:r>
          </a:p>
          <a:p>
            <a:pPr marL="342900" indent="-342900" algn="just">
              <a:buFont typeface="+mj-lt"/>
              <a:buAutoNum type="arabicPeriod"/>
            </a:pPr>
            <a:r>
              <a:rPr lang="ro-RO" sz="1600" dirty="0" smtClean="0">
                <a:solidFill>
                  <a:schemeClr val="tx2">
                    <a:lumMod val="75000"/>
                  </a:schemeClr>
                </a:solidFill>
                <a:latin typeface="Cambria" panose="02040503050406030204" pitchFamily="18" charset="0"/>
              </a:rPr>
              <a:t>Bonuri fiscale/chitanță plată taxe drum;</a:t>
            </a:r>
          </a:p>
          <a:p>
            <a:pPr marL="342900" indent="-342900" algn="just">
              <a:buFont typeface="+mj-lt"/>
              <a:buAutoNum type="arabicPeriod"/>
            </a:pPr>
            <a:r>
              <a:rPr lang="ro-RO" sz="1600" dirty="0" smtClean="0">
                <a:solidFill>
                  <a:schemeClr val="tx2">
                    <a:lumMod val="75000"/>
                  </a:schemeClr>
                </a:solidFill>
                <a:latin typeface="Cambria" panose="02040503050406030204" pitchFamily="18" charset="0"/>
              </a:rPr>
              <a:t>Foi de parcurs pentru mașina instituției;</a:t>
            </a:r>
          </a:p>
          <a:p>
            <a:pPr marL="342900" indent="-342900" algn="just">
              <a:buFont typeface="+mj-lt"/>
              <a:buAutoNum type="arabicPeriod"/>
            </a:pPr>
            <a:r>
              <a:rPr lang="ro-RO" sz="1600" dirty="0" smtClean="0">
                <a:solidFill>
                  <a:schemeClr val="tx2">
                    <a:lumMod val="75000"/>
                  </a:schemeClr>
                </a:solidFill>
                <a:latin typeface="Cambria" panose="02040503050406030204" pitchFamily="18" charset="0"/>
              </a:rPr>
              <a:t>Decizie privind consumul de carburant al mașinii instituției, conform legislaţiei în vigoare;</a:t>
            </a:r>
          </a:p>
          <a:p>
            <a:pPr marL="342900" indent="-342900" algn="just">
              <a:buFont typeface="+mj-lt"/>
              <a:buAutoNum type="arabicPeriod"/>
            </a:pPr>
            <a:r>
              <a:rPr lang="ro-RO" sz="1600" dirty="0" smtClean="0">
                <a:solidFill>
                  <a:schemeClr val="tx2">
                    <a:lumMod val="75000"/>
                  </a:schemeClr>
                </a:solidFill>
                <a:latin typeface="Cambria" panose="02040503050406030204" pitchFamily="18" charset="0"/>
              </a:rPr>
              <a:t>Decizia privind cuantumul diurnei si al cazării pentru alte instituții decât instituțiile publice – se recomanda utilizarea legislației naționale aplicabile instituțiilor publice;</a:t>
            </a:r>
          </a:p>
          <a:p>
            <a:pPr marL="342900" indent="-342900" algn="just">
              <a:buFont typeface="+mj-lt"/>
              <a:buAutoNum type="arabicPeriod"/>
            </a:pPr>
            <a:r>
              <a:rPr lang="ro-RO" sz="1600" dirty="0" smtClean="0">
                <a:solidFill>
                  <a:schemeClr val="tx2">
                    <a:lumMod val="75000"/>
                  </a:schemeClr>
                </a:solidFill>
                <a:latin typeface="Cambria" panose="02040503050406030204" pitchFamily="18" charset="0"/>
              </a:rPr>
              <a:t>Documente care să probeze plata cheltuielilor de transport eligibile altele decât cele menționate( de ex. închirierea autoturismelor în cazuri justificate);</a:t>
            </a:r>
          </a:p>
          <a:p>
            <a:pPr marL="342900" indent="-342900" algn="just">
              <a:buFont typeface="+mj-lt"/>
              <a:buAutoNum type="arabicPeriod"/>
            </a:pPr>
            <a:r>
              <a:rPr lang="ro-RO" sz="1600" dirty="0" smtClean="0">
                <a:solidFill>
                  <a:schemeClr val="tx2">
                    <a:lumMod val="75000"/>
                  </a:schemeClr>
                </a:solidFill>
                <a:latin typeface="Cambria" panose="02040503050406030204" pitchFamily="18" charset="0"/>
              </a:rPr>
              <a:t>Facturi cazare + plata acestora;</a:t>
            </a:r>
          </a:p>
          <a:p>
            <a:pPr marL="342900" indent="-342900" algn="just">
              <a:buFont typeface="+mj-lt"/>
              <a:buAutoNum type="arabicPeriod"/>
            </a:pPr>
            <a:r>
              <a:rPr lang="ro-RO" sz="1600" dirty="0" smtClean="0">
                <a:solidFill>
                  <a:schemeClr val="tx2">
                    <a:lumMod val="75000"/>
                  </a:schemeClr>
                </a:solidFill>
                <a:latin typeface="Cambria" panose="02040503050406030204" pitchFamily="18" charset="0"/>
              </a:rPr>
              <a:t>Formularul de decont;</a:t>
            </a:r>
          </a:p>
          <a:p>
            <a:pPr marL="342900" indent="-342900" algn="just">
              <a:buFont typeface="+mj-lt"/>
              <a:buAutoNum type="arabicPeriod"/>
            </a:pPr>
            <a:r>
              <a:rPr lang="ro-RO" sz="1600" dirty="0" smtClean="0">
                <a:solidFill>
                  <a:schemeClr val="tx2">
                    <a:lumMod val="75000"/>
                  </a:schemeClr>
                </a:solidFill>
                <a:latin typeface="Cambria" panose="02040503050406030204" pitchFamily="18" charset="0"/>
              </a:rPr>
              <a:t>Documente contabile: ordine de plată, extrase de cont, registru de casa, dispoziții de plată, dispoziții de încasare, chitanțe.</a:t>
            </a:r>
          </a:p>
          <a:p>
            <a:pPr marL="342900" indent="-342900" algn="just">
              <a:buFont typeface="+mj-lt"/>
              <a:buAutoNum type="arabicPeriod"/>
            </a:pPr>
            <a:r>
              <a:rPr lang="ro-RO" sz="1600" dirty="0" smtClean="0">
                <a:solidFill>
                  <a:schemeClr val="tx2">
                    <a:lumMod val="75000"/>
                  </a:schemeClr>
                </a:solidFill>
                <a:latin typeface="Cambria" panose="02040503050406030204" pitchFamily="18" charset="0"/>
              </a:rPr>
              <a:t>Poliță asigurare de călătorie + plata acesteia;</a:t>
            </a:r>
          </a:p>
          <a:p>
            <a:pPr marL="342900" indent="-342900" algn="just">
              <a:buFont typeface="+mj-lt"/>
              <a:buAutoNum type="arabicPeriod"/>
            </a:pPr>
            <a:r>
              <a:rPr lang="ro-RO" sz="1600" dirty="0" smtClean="0">
                <a:solidFill>
                  <a:schemeClr val="tx2">
                    <a:lumMod val="75000"/>
                  </a:schemeClr>
                </a:solidFill>
                <a:latin typeface="Cambria" panose="02040503050406030204" pitchFamily="18" charset="0"/>
              </a:rPr>
              <a:t>Raportul de deplasare</a:t>
            </a:r>
          </a:p>
          <a:p>
            <a:pPr marL="342900" indent="-342900" algn="just">
              <a:buFont typeface="+mj-lt"/>
              <a:buAutoNum type="arabicPeriod"/>
            </a:pPr>
            <a:r>
              <a:rPr lang="ro-RO" sz="1600" dirty="0" smtClean="0">
                <a:solidFill>
                  <a:schemeClr val="tx2">
                    <a:lumMod val="75000"/>
                  </a:schemeClr>
                </a:solidFill>
                <a:latin typeface="Cambria" panose="02040503050406030204" pitchFamily="18" charset="0"/>
              </a:rPr>
              <a:t>Fișe de înregistrări contabile pe cont analitic;</a:t>
            </a:r>
          </a:p>
          <a:p>
            <a:pPr marL="342900" indent="-342900" algn="just">
              <a:buFont typeface="+mj-lt"/>
              <a:buAutoNum type="arabicPeriod"/>
            </a:pPr>
            <a:r>
              <a:rPr lang="ro-RO" sz="1600" dirty="0" smtClean="0">
                <a:solidFill>
                  <a:schemeClr val="tx2">
                    <a:lumMod val="75000"/>
                  </a:schemeClr>
                </a:solidFill>
                <a:latin typeface="Cambria" panose="02040503050406030204" pitchFamily="18" charset="0"/>
              </a:rPr>
              <a:t>Pentru partenerii care sunt autorități contractante dosarul achiziției publice întocmit conform legislației naționale (cf. Legea 98/2016) ;</a:t>
            </a:r>
          </a:p>
          <a:p>
            <a:pPr algn="l"/>
            <a:endParaRPr lang="ro-RO" sz="1600" dirty="0" smtClean="0">
              <a:solidFill>
                <a:schemeClr val="tx2">
                  <a:lumMod val="75000"/>
                </a:schemeClr>
              </a:solidFill>
              <a:latin typeface="Cambria" panose="02040503050406030204" pitchFamily="18" charset="0"/>
            </a:endParaRPr>
          </a:p>
          <a:p>
            <a:pPr algn="l"/>
            <a:endParaRPr lang="ro-RO" sz="1600" dirty="0" smtClean="0">
              <a:solidFill>
                <a:schemeClr val="accent1">
                  <a:lumMod val="75000"/>
                </a:schemeClr>
              </a:solidFill>
              <a:latin typeface="Cambria" panose="02040503050406030204" pitchFamily="18" charset="0"/>
            </a:endParaRPr>
          </a:p>
          <a:p>
            <a:pPr algn="l"/>
            <a:endParaRPr lang="ro-RO" sz="1600" dirty="0">
              <a:solidFill>
                <a:schemeClr val="accent1">
                  <a:lumMod val="75000"/>
                </a:schemeClr>
              </a:solidFill>
              <a:latin typeface="Cambria" panose="02040503050406030204" pitchFamily="18" charset="0"/>
            </a:endParaRPr>
          </a:p>
        </p:txBody>
      </p:sp>
      <p:sp>
        <p:nvSpPr>
          <p:cNvPr id="4" name="Alcím 2"/>
          <p:cNvSpPr txBox="1">
            <a:spLocks/>
          </p:cNvSpPr>
          <p:nvPr/>
        </p:nvSpPr>
        <p:spPr>
          <a:xfrm>
            <a:off x="432048" y="5877272"/>
            <a:ext cx="8460432" cy="792088"/>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just"/>
            <a:r>
              <a:rPr lang="ro-RO" sz="1600" b="1" dirty="0">
                <a:solidFill>
                  <a:srgbClr val="1F497D"/>
                </a:solidFill>
                <a:latin typeface="Cambria" panose="02040503050406030204" pitchFamily="18" charset="0"/>
              </a:rPr>
              <a:t>Lista prezentă nu este exhaustivă; în vedere determinării eligibilității cheltuielilor pot fi cerute și alte documente care să probeze veridicitatea și oportunitatea costurilor raportate.</a:t>
            </a:r>
          </a:p>
        </p:txBody>
      </p:sp>
      <p:sp>
        <p:nvSpPr>
          <p:cNvPr id="8" name="Cím 1"/>
          <p:cNvSpPr txBox="1">
            <a:spLocks/>
          </p:cNvSpPr>
          <p:nvPr/>
        </p:nvSpPr>
        <p:spPr>
          <a:xfrm>
            <a:off x="3448608" y="764704"/>
            <a:ext cx="5011824" cy="576064"/>
          </a:xfrm>
          <a:prstGeom prst="rect">
            <a:avLst/>
          </a:prstGeom>
        </p:spPr>
        <p:txBody>
          <a:bodyPr vert="horz" lIns="91440" tIns="45720" rIns="91440" bIns="45720" rtlCol="0"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o-RO" sz="3000" dirty="0">
                <a:solidFill>
                  <a:srgbClr val="4F81BD">
                    <a:lumMod val="75000"/>
                  </a:srgbClr>
                </a:solidFill>
                <a:latin typeface="Cambria" panose="02040503050406030204" pitchFamily="18" charset="0"/>
              </a:rPr>
              <a:t>Cheltuieli de deplasare</a:t>
            </a:r>
          </a:p>
        </p:txBody>
      </p:sp>
      <p:pic>
        <p:nvPicPr>
          <p:cNvPr id="11" name="Picture 2" descr="atten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504" y="6021288"/>
            <a:ext cx="338584"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20307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ím 1"/>
          <p:cNvSpPr>
            <a:spLocks noGrp="1"/>
          </p:cNvSpPr>
          <p:nvPr>
            <p:ph type="ctrTitle"/>
          </p:nvPr>
        </p:nvSpPr>
        <p:spPr>
          <a:xfrm>
            <a:off x="685800" y="1772816"/>
            <a:ext cx="5542384" cy="2234679"/>
          </a:xfrm>
        </p:spPr>
        <p:txBody>
          <a:bodyPr anchor="t">
            <a:normAutofit/>
          </a:bodyPr>
          <a:lstStyle/>
          <a:p>
            <a:pPr algn="l"/>
            <a:r>
              <a:rPr lang="vi-VN" sz="4000" b="1" dirty="0">
                <a:solidFill>
                  <a:schemeClr val="accent1">
                    <a:lumMod val="75000"/>
                  </a:schemeClr>
                </a:solidFill>
                <a:latin typeface="Cambria" panose="02040503050406030204" pitchFamily="18" charset="0"/>
              </a:rPr>
              <a:t>Cheltuieli cu expertiză externă și servicii</a:t>
            </a:r>
          </a:p>
        </p:txBody>
      </p:sp>
    </p:spTree>
    <p:extLst>
      <p:ext uri="{BB962C8B-B14F-4D97-AF65-F5344CB8AC3E}">
        <p14:creationId xmlns:p14="http://schemas.microsoft.com/office/powerpoint/2010/main" val="2410737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ím 1"/>
          <p:cNvSpPr txBox="1">
            <a:spLocks/>
          </p:cNvSpPr>
          <p:nvPr/>
        </p:nvSpPr>
        <p:spPr>
          <a:xfrm>
            <a:off x="3448608" y="908720"/>
            <a:ext cx="5011824" cy="360040"/>
          </a:xfrm>
          <a:prstGeom prst="rect">
            <a:avLst/>
          </a:prstGeom>
        </p:spPr>
        <p:txBody>
          <a:bodyPr vert="horz" lIns="91440" tIns="45720" rIns="91440" bIns="45720" rtlCol="0" anchor="t">
            <a:normAutofit fontScale="7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hu-HU" sz="3000" dirty="0">
                <a:solidFill>
                  <a:srgbClr val="4F81BD">
                    <a:lumMod val="75000"/>
                  </a:srgbClr>
                </a:solidFill>
                <a:latin typeface="Cambria" panose="02040503050406030204" pitchFamily="18" charset="0"/>
              </a:rPr>
              <a:t>Cheltuieli cu expertiză externă și servicii</a:t>
            </a:r>
          </a:p>
        </p:txBody>
      </p:sp>
      <p:sp>
        <p:nvSpPr>
          <p:cNvPr id="7" name="Alcím 2"/>
          <p:cNvSpPr>
            <a:spLocks noGrp="1"/>
          </p:cNvSpPr>
          <p:nvPr>
            <p:ph type="subTitle" idx="1"/>
          </p:nvPr>
        </p:nvSpPr>
        <p:spPr>
          <a:xfrm>
            <a:off x="395536" y="1484784"/>
            <a:ext cx="8568952" cy="5112568"/>
          </a:xfrm>
        </p:spPr>
        <p:txBody>
          <a:bodyPr>
            <a:noAutofit/>
          </a:bodyPr>
          <a:lstStyle/>
          <a:p>
            <a:pPr algn="l">
              <a:spcBef>
                <a:spcPts val="0"/>
              </a:spcBef>
              <a:spcAft>
                <a:spcPts val="1200"/>
              </a:spcAft>
            </a:pPr>
            <a:r>
              <a:rPr lang="ro-RO" sz="1700" dirty="0" smtClean="0">
                <a:solidFill>
                  <a:schemeClr val="tx2">
                    <a:lumMod val="75000"/>
                  </a:schemeClr>
                </a:solidFill>
                <a:latin typeface="Cambria" panose="02040503050406030204" pitchFamily="18" charset="0"/>
              </a:rPr>
              <a:t>Cheltuielile cu expertiză externă și servicii se limitează la următoarele servicii și expertiză furnizate de către un organism de drept public sau privat sau o persoană fizică, alta decât beneficiarii/ partenerii proiectului:</a:t>
            </a:r>
          </a:p>
          <a:p>
            <a:pPr marL="342900" indent="-342900" algn="l">
              <a:spcBef>
                <a:spcPts val="0"/>
              </a:spcBef>
              <a:buFont typeface="Wingdings" panose="05000000000000000000" pitchFamily="2" charset="2"/>
              <a:buChar char="Ø"/>
            </a:pPr>
            <a:r>
              <a:rPr lang="ro-RO" sz="1700" dirty="0" smtClean="0">
                <a:solidFill>
                  <a:schemeClr val="tx2">
                    <a:lumMod val="75000"/>
                  </a:schemeClr>
                </a:solidFill>
                <a:latin typeface="Cambria" panose="02040503050406030204" pitchFamily="18" charset="0"/>
              </a:rPr>
              <a:t>studii (de ex. evaluări, strategii, note explicative, planuri de proiectare, manuale etc.);</a:t>
            </a:r>
          </a:p>
          <a:p>
            <a:pPr marL="342900" indent="-342900" algn="l">
              <a:spcBef>
                <a:spcPts val="0"/>
              </a:spcBef>
              <a:buFont typeface="Wingdings" panose="05000000000000000000" pitchFamily="2" charset="2"/>
              <a:buChar char="Ø"/>
            </a:pPr>
            <a:r>
              <a:rPr lang="ro-RO" sz="1700" dirty="0" smtClean="0">
                <a:solidFill>
                  <a:schemeClr val="tx2">
                    <a:lumMod val="75000"/>
                  </a:schemeClr>
                </a:solidFill>
                <a:latin typeface="Cambria" panose="02040503050406030204" pitchFamily="18" charset="0"/>
              </a:rPr>
              <a:t>formare;</a:t>
            </a:r>
          </a:p>
          <a:p>
            <a:pPr marL="342900" indent="-342900" algn="l">
              <a:spcBef>
                <a:spcPts val="0"/>
              </a:spcBef>
              <a:buFont typeface="Wingdings" panose="05000000000000000000" pitchFamily="2" charset="2"/>
              <a:buChar char="Ø"/>
            </a:pPr>
            <a:r>
              <a:rPr lang="ro-RO" sz="1700" dirty="0" smtClean="0">
                <a:solidFill>
                  <a:schemeClr val="tx2">
                    <a:lumMod val="75000"/>
                  </a:schemeClr>
                </a:solidFill>
                <a:latin typeface="Cambria" panose="02040503050406030204" pitchFamily="18" charset="0"/>
              </a:rPr>
              <a:t>traduceri;</a:t>
            </a:r>
          </a:p>
          <a:p>
            <a:pPr marL="342900" indent="-342900" algn="l">
              <a:spcBef>
                <a:spcPts val="0"/>
              </a:spcBef>
              <a:buFont typeface="Wingdings" panose="05000000000000000000" pitchFamily="2" charset="2"/>
              <a:buChar char="Ø"/>
            </a:pPr>
            <a:r>
              <a:rPr lang="ro-RO" sz="1700" dirty="0" smtClean="0">
                <a:solidFill>
                  <a:schemeClr val="tx2">
                    <a:lumMod val="75000"/>
                  </a:schemeClr>
                </a:solidFill>
                <a:latin typeface="Cambria" panose="02040503050406030204" pitchFamily="18" charset="0"/>
              </a:rPr>
              <a:t>dezvoltarea, modificarea  sau actualizarea sistemelor informatice  sau a site-urilor web;</a:t>
            </a:r>
          </a:p>
          <a:p>
            <a:pPr marL="342900" indent="-342900" algn="l">
              <a:spcBef>
                <a:spcPts val="0"/>
              </a:spcBef>
              <a:buFont typeface="Wingdings" panose="05000000000000000000" pitchFamily="2" charset="2"/>
              <a:buChar char="Ø"/>
            </a:pPr>
            <a:r>
              <a:rPr lang="ro-RO" sz="1700" dirty="0" smtClean="0">
                <a:solidFill>
                  <a:schemeClr val="tx2">
                    <a:lumMod val="75000"/>
                  </a:schemeClr>
                </a:solidFill>
                <a:latin typeface="Cambria" panose="02040503050406030204" pitchFamily="18" charset="0"/>
              </a:rPr>
              <a:t>Promovare, comunicare, publicitate sau informații legate de proiect;</a:t>
            </a:r>
          </a:p>
          <a:p>
            <a:pPr marL="342900" indent="-342900" algn="l">
              <a:spcBef>
                <a:spcPts val="0"/>
              </a:spcBef>
              <a:buFont typeface="Wingdings" panose="05000000000000000000" pitchFamily="2" charset="2"/>
              <a:buChar char="Ø"/>
            </a:pPr>
            <a:r>
              <a:rPr lang="ro-RO" sz="1700" dirty="0" smtClean="0">
                <a:solidFill>
                  <a:schemeClr val="tx2">
                    <a:lumMod val="75000"/>
                  </a:schemeClr>
                </a:solidFill>
                <a:latin typeface="Cambria" panose="02040503050406030204" pitchFamily="18" charset="0"/>
              </a:rPr>
              <a:t>Management financiar;</a:t>
            </a:r>
          </a:p>
          <a:p>
            <a:pPr marL="342900" indent="-342900" algn="l">
              <a:spcBef>
                <a:spcPts val="0"/>
              </a:spcBef>
              <a:buFont typeface="Wingdings" panose="05000000000000000000" pitchFamily="2" charset="2"/>
              <a:buChar char="Ø"/>
            </a:pPr>
            <a:r>
              <a:rPr lang="ro-RO" sz="1700" dirty="0" smtClean="0">
                <a:solidFill>
                  <a:schemeClr val="tx2">
                    <a:lumMod val="75000"/>
                  </a:schemeClr>
                </a:solidFill>
                <a:latin typeface="Cambria" panose="02040503050406030204" pitchFamily="18" charset="0"/>
              </a:rPr>
              <a:t>Servicii legate de organizarea și realizarea de evenimente sau întâlniri (inclusiv închirierea, </a:t>
            </a:r>
            <a:r>
              <a:rPr lang="ro-RO" sz="1700" dirty="0" err="1" smtClean="0">
                <a:solidFill>
                  <a:schemeClr val="tx2">
                    <a:lumMod val="75000"/>
                  </a:schemeClr>
                </a:solidFill>
                <a:latin typeface="Cambria" panose="02040503050406030204" pitchFamily="18" charset="0"/>
              </a:rPr>
              <a:t>catering</a:t>
            </a:r>
            <a:r>
              <a:rPr lang="ro-RO" sz="1700" dirty="0" smtClean="0">
                <a:solidFill>
                  <a:schemeClr val="tx2">
                    <a:lumMod val="75000"/>
                  </a:schemeClr>
                </a:solidFill>
                <a:latin typeface="Cambria" panose="02040503050406030204" pitchFamily="18" charset="0"/>
              </a:rPr>
              <a:t> și interpretare)</a:t>
            </a:r>
          </a:p>
          <a:p>
            <a:pPr marL="342900" indent="-342900" algn="l">
              <a:spcBef>
                <a:spcPts val="0"/>
              </a:spcBef>
              <a:buFont typeface="Wingdings" panose="05000000000000000000" pitchFamily="2" charset="2"/>
              <a:buChar char="Ø"/>
            </a:pPr>
            <a:r>
              <a:rPr lang="ro-RO" sz="1700" dirty="0" smtClean="0">
                <a:solidFill>
                  <a:schemeClr val="tx2">
                    <a:lumMod val="75000"/>
                  </a:schemeClr>
                </a:solidFill>
                <a:latin typeface="Cambria" panose="02040503050406030204" pitchFamily="18" charset="0"/>
              </a:rPr>
              <a:t>Participarea la evenimente ( taxă de participare)</a:t>
            </a:r>
          </a:p>
          <a:p>
            <a:pPr marL="342900" indent="-342900" algn="l">
              <a:spcBef>
                <a:spcPts val="0"/>
              </a:spcBef>
              <a:buFont typeface="Wingdings" panose="05000000000000000000" pitchFamily="2" charset="2"/>
              <a:buChar char="Ø"/>
            </a:pPr>
            <a:r>
              <a:rPr lang="ro-RO" sz="1700" dirty="0" smtClean="0">
                <a:solidFill>
                  <a:schemeClr val="tx2">
                    <a:lumMod val="75000"/>
                  </a:schemeClr>
                </a:solidFill>
                <a:latin typeface="Cambria" panose="02040503050406030204" pitchFamily="18" charset="0"/>
              </a:rPr>
              <a:t>Consultanță juridică și servicii notariale, expertiză tehnică sau financiară, alte servicii de consultanță;</a:t>
            </a:r>
          </a:p>
          <a:p>
            <a:pPr marL="342900" indent="-342900" algn="l">
              <a:spcBef>
                <a:spcPts val="0"/>
              </a:spcBef>
              <a:buFont typeface="Wingdings" panose="05000000000000000000" pitchFamily="2" charset="2"/>
              <a:buChar char="Ø"/>
            </a:pPr>
            <a:r>
              <a:rPr lang="ro-RO" sz="1700" dirty="0" smtClean="0">
                <a:solidFill>
                  <a:schemeClr val="tx2">
                    <a:lumMod val="75000"/>
                  </a:schemeClr>
                </a:solidFill>
                <a:latin typeface="Cambria" panose="02040503050406030204" pitchFamily="18" charset="0"/>
              </a:rPr>
              <a:t>Drepturi de proprietate intelectuală;</a:t>
            </a:r>
          </a:p>
          <a:p>
            <a:pPr marL="342900" indent="-342900" algn="l">
              <a:spcBef>
                <a:spcPts val="0"/>
              </a:spcBef>
              <a:buFont typeface="Wingdings" panose="05000000000000000000" pitchFamily="2" charset="2"/>
              <a:buChar char="Ø"/>
            </a:pPr>
            <a:r>
              <a:rPr lang="ro-RO" sz="1700" dirty="0" smtClean="0">
                <a:solidFill>
                  <a:schemeClr val="tx2">
                    <a:lumMod val="75000"/>
                  </a:schemeClr>
                </a:solidFill>
                <a:latin typeface="Cambria" panose="02040503050406030204" pitchFamily="18" charset="0"/>
              </a:rPr>
              <a:t>Cheltuieli de transport și cazare pentru experții externi, invitați, președinții de ședința și furnizori de servicii;</a:t>
            </a:r>
          </a:p>
          <a:p>
            <a:pPr marL="342900" indent="-342900" algn="l">
              <a:spcBef>
                <a:spcPts val="0"/>
              </a:spcBef>
              <a:buFont typeface="Wingdings" panose="05000000000000000000" pitchFamily="2" charset="2"/>
              <a:buChar char="Ø"/>
            </a:pPr>
            <a:r>
              <a:rPr lang="ro-RO" sz="1700" dirty="0" smtClean="0">
                <a:solidFill>
                  <a:schemeClr val="tx2">
                    <a:lumMod val="75000"/>
                  </a:schemeClr>
                </a:solidFill>
                <a:latin typeface="Cambria" panose="02040503050406030204" pitchFamily="18" charset="0"/>
              </a:rPr>
              <a:t>Alte servicii externe și de consultanță specifice necesare pentru proiectul implementat;</a:t>
            </a:r>
          </a:p>
          <a:p>
            <a:pPr marL="457200" indent="-457200" algn="l">
              <a:spcBef>
                <a:spcPts val="0"/>
              </a:spcBef>
              <a:buFont typeface="Arial" panose="020B0604020202020204" pitchFamily="34" charset="0"/>
              <a:buChar char="•"/>
            </a:pPr>
            <a:endParaRPr lang="ro-RO" sz="1700" dirty="0" smtClean="0">
              <a:solidFill>
                <a:schemeClr val="tx2">
                  <a:lumMod val="75000"/>
                </a:schemeClr>
              </a:solidFill>
              <a:latin typeface="Cambria" panose="02040503050406030204" pitchFamily="18" charset="0"/>
            </a:endParaRPr>
          </a:p>
          <a:p>
            <a:pPr marL="457200" indent="-457200" algn="l">
              <a:spcBef>
                <a:spcPts val="0"/>
              </a:spcBef>
              <a:buFont typeface="Arial" panose="020B0604020202020204" pitchFamily="34" charset="0"/>
              <a:buChar char="•"/>
            </a:pPr>
            <a:endParaRPr lang="ro-RO" sz="1700" dirty="0" smtClean="0">
              <a:solidFill>
                <a:schemeClr val="tx2">
                  <a:lumMod val="75000"/>
                </a:schemeClr>
              </a:solidFill>
              <a:latin typeface="Cambria" panose="02040503050406030204" pitchFamily="18" charset="0"/>
            </a:endParaRPr>
          </a:p>
          <a:p>
            <a:pPr algn="l">
              <a:spcBef>
                <a:spcPts val="0"/>
              </a:spcBef>
            </a:pPr>
            <a:endParaRPr lang="ro-RO" sz="1700" dirty="0">
              <a:solidFill>
                <a:schemeClr val="tx2">
                  <a:lumMod val="75000"/>
                </a:schemeClr>
              </a:solidFill>
              <a:latin typeface="Cambria" panose="02040503050406030204" pitchFamily="18" charset="0"/>
            </a:endParaRPr>
          </a:p>
        </p:txBody>
      </p:sp>
    </p:spTree>
    <p:extLst>
      <p:ext uri="{BB962C8B-B14F-4D97-AF65-F5344CB8AC3E}">
        <p14:creationId xmlns:p14="http://schemas.microsoft.com/office/powerpoint/2010/main" val="398851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611560" y="1628800"/>
            <a:ext cx="7992888" cy="5040560"/>
          </a:xfrm>
        </p:spPr>
        <p:txBody>
          <a:bodyPr>
            <a:noAutofit/>
          </a:bodyPr>
          <a:lstStyle/>
          <a:p>
            <a:pPr marL="342900" indent="-342900" algn="just">
              <a:buFont typeface="Wingdings" panose="05000000000000000000" pitchFamily="2" charset="2"/>
              <a:buChar char="Ø"/>
            </a:pPr>
            <a:r>
              <a:rPr lang="ro-RO" sz="1700" dirty="0">
                <a:solidFill>
                  <a:schemeClr val="tx2">
                    <a:lumMod val="75000"/>
                  </a:schemeClr>
                </a:solidFill>
                <a:latin typeface="Cambria" panose="02040503050406030204" pitchFamily="18" charset="0"/>
              </a:rPr>
              <a:t>Expertiza externă și serviciile trebuie să fie clar și strict legate de activitățile proiectului și necesare implementării acestuia;</a:t>
            </a:r>
            <a:endParaRPr lang="ro-RO" sz="1700" dirty="0">
              <a:solidFill>
                <a:srgbClr val="4F81BD"/>
              </a:solidFill>
              <a:latin typeface="Cambria" panose="02040503050406030204" pitchFamily="18" charset="0"/>
            </a:endParaRPr>
          </a:p>
          <a:p>
            <a:pPr marL="342900" indent="-342900" algn="just">
              <a:buFont typeface="Wingdings" panose="05000000000000000000" pitchFamily="2" charset="2"/>
              <a:buChar char="Ø"/>
            </a:pPr>
            <a:r>
              <a:rPr lang="ro-RO" sz="1700" dirty="0">
                <a:solidFill>
                  <a:schemeClr val="tx1"/>
                </a:solidFill>
                <a:latin typeface="Cambria" panose="02040503050406030204" pitchFamily="18" charset="0"/>
              </a:rPr>
              <a:t>Respectarea legislației naționale relevantă în domeniul achizițiilor publice (</a:t>
            </a:r>
            <a:r>
              <a:rPr lang="ro-RO" sz="1700" dirty="0">
                <a:solidFill>
                  <a:srgbClr val="C00000"/>
                </a:solidFill>
                <a:latin typeface="Cambria" panose="02040503050406030204" pitchFamily="18" charset="0"/>
              </a:rPr>
              <a:t>Legea  98/2016 privind achiziţiile publice </a:t>
            </a:r>
            <a:r>
              <a:rPr lang="ro-RO" sz="1700" dirty="0">
                <a:solidFill>
                  <a:schemeClr val="tx1"/>
                </a:solidFill>
                <a:latin typeface="Cambria" panose="02040503050406030204" pitchFamily="18" charset="0"/>
              </a:rPr>
              <a:t>cu modificările și completările ulterioare + </a:t>
            </a:r>
            <a:r>
              <a:rPr lang="ro-RO" sz="1700" dirty="0">
                <a:solidFill>
                  <a:srgbClr val="C00000"/>
                </a:solidFill>
                <a:latin typeface="Cambria" panose="02040503050406030204" pitchFamily="18" charset="0"/>
              </a:rPr>
              <a:t>Hotărârea </a:t>
            </a:r>
            <a:r>
              <a:rPr lang="vi-VN" sz="1700" dirty="0">
                <a:solidFill>
                  <a:srgbClr val="C00000"/>
                </a:solidFill>
                <a:latin typeface="Cambria" panose="02040503050406030204" pitchFamily="18" charset="0"/>
              </a:rPr>
              <a:t>Nr. 395/2016</a:t>
            </a:r>
            <a:r>
              <a:rPr lang="vi-VN" sz="1700" dirty="0">
                <a:solidFill>
                  <a:schemeClr val="tx1"/>
                </a:solidFill>
                <a:latin typeface="Cambria" panose="02040503050406030204" pitchFamily="18" charset="0"/>
              </a:rPr>
              <a:t> din 2 iunie 2016</a:t>
            </a:r>
            <a:r>
              <a:rPr lang="ro-RO" sz="1700" dirty="0">
                <a:solidFill>
                  <a:schemeClr val="tx1"/>
                </a:solidFill>
                <a:latin typeface="Cambria" panose="02040503050406030204" pitchFamily="18" charset="0"/>
              </a:rPr>
              <a:t> </a:t>
            </a:r>
            <a:r>
              <a:rPr lang="vi-VN" sz="1700" dirty="0">
                <a:solidFill>
                  <a:schemeClr val="tx1"/>
                </a:solidFill>
                <a:latin typeface="Cambria" panose="02040503050406030204" pitchFamily="18" charset="0"/>
              </a:rPr>
              <a:t>pentru aprobarea Normelor metodologice de aplicare a prevederilor referitoare la atribuirea contractului de achiziţie publică/acordului-cadru din Legea nr. 98/2016 privind achiziţiile publice</a:t>
            </a:r>
            <a:r>
              <a:rPr lang="ro-RO" sz="1700" dirty="0">
                <a:solidFill>
                  <a:schemeClr val="tx1"/>
                </a:solidFill>
                <a:latin typeface="Cambria" panose="02040503050406030204" pitchFamily="18" charset="0"/>
              </a:rPr>
              <a:t>) – pentru </a:t>
            </a:r>
            <a:r>
              <a:rPr lang="en-US" sz="1700" dirty="0" err="1">
                <a:solidFill>
                  <a:schemeClr val="tx1"/>
                </a:solidFill>
                <a:latin typeface="Cambria" panose="02040503050406030204" pitchFamily="18" charset="0"/>
              </a:rPr>
              <a:t>autoritati</a:t>
            </a:r>
            <a:r>
              <a:rPr lang="en-US" sz="1700" dirty="0">
                <a:solidFill>
                  <a:schemeClr val="tx1"/>
                </a:solidFill>
                <a:latin typeface="Cambria" panose="02040503050406030204" pitchFamily="18" charset="0"/>
              </a:rPr>
              <a:t> </a:t>
            </a:r>
            <a:r>
              <a:rPr lang="en-US" sz="1700" dirty="0" err="1">
                <a:solidFill>
                  <a:schemeClr val="tx1"/>
                </a:solidFill>
                <a:latin typeface="Cambria" panose="02040503050406030204" pitchFamily="18" charset="0"/>
              </a:rPr>
              <a:t>contractante</a:t>
            </a:r>
            <a:r>
              <a:rPr lang="ro-RO" sz="1700" dirty="0">
                <a:solidFill>
                  <a:schemeClr val="tx1"/>
                </a:solidFill>
                <a:latin typeface="Cambria" panose="02040503050406030204" pitchFamily="18" charset="0"/>
              </a:rPr>
              <a:t>;</a:t>
            </a:r>
          </a:p>
          <a:p>
            <a:pPr marL="342900" indent="-342900" algn="just">
              <a:buFont typeface="Wingdings" panose="05000000000000000000" pitchFamily="2" charset="2"/>
              <a:buChar char="Ø"/>
            </a:pPr>
            <a:r>
              <a:rPr lang="ro-RO" sz="1700" dirty="0">
                <a:solidFill>
                  <a:srgbClr val="4F81BD"/>
                </a:solidFill>
                <a:latin typeface="Cambria" panose="02040503050406030204" pitchFamily="18" charset="0"/>
              </a:rPr>
              <a:t>Reguli specifice programului : achiziții &gt;5000 euro  și sub pragurile naționale - </a:t>
            </a:r>
            <a:r>
              <a:rPr lang="ro-RO" sz="1700" b="1" dirty="0" err="1">
                <a:solidFill>
                  <a:srgbClr val="4F81BD"/>
                </a:solidFill>
                <a:latin typeface="Cambria" panose="02040503050406030204" pitchFamily="18" charset="0"/>
              </a:rPr>
              <a:t>bid-at-three</a:t>
            </a:r>
            <a:r>
              <a:rPr lang="ro-RO" sz="1700" b="1" dirty="0">
                <a:solidFill>
                  <a:srgbClr val="4F81BD"/>
                </a:solidFill>
                <a:latin typeface="Cambria" panose="02040503050406030204" pitchFamily="18" charset="0"/>
              </a:rPr>
              <a:t> </a:t>
            </a:r>
            <a:r>
              <a:rPr lang="ro-RO" sz="1700" b="1" dirty="0" err="1">
                <a:solidFill>
                  <a:srgbClr val="4F81BD"/>
                </a:solidFill>
                <a:latin typeface="Cambria" panose="02040503050406030204" pitchFamily="18" charset="0"/>
              </a:rPr>
              <a:t>rule</a:t>
            </a:r>
            <a:r>
              <a:rPr lang="ro-RO" sz="1700" b="1" dirty="0">
                <a:solidFill>
                  <a:srgbClr val="4F81BD"/>
                </a:solidFill>
                <a:latin typeface="Cambria" panose="02040503050406030204" pitchFamily="18" charset="0"/>
              </a:rPr>
              <a:t> ( minim 3 oferte sau  documentarea ofertelor primite, astfel încât să se asigure că prețurile pentru bunuri similare, servicii sau lucrări au fost comparate și procedura de selecție este transparentă).</a:t>
            </a:r>
          </a:p>
          <a:p>
            <a:pPr marL="342900" indent="-342900" algn="just">
              <a:buFont typeface="Wingdings" panose="05000000000000000000" pitchFamily="2" charset="2"/>
              <a:buChar char="Ø"/>
            </a:pPr>
            <a:r>
              <a:rPr lang="ro-RO" sz="1700" dirty="0">
                <a:solidFill>
                  <a:schemeClr val="tx2">
                    <a:lumMod val="75000"/>
                  </a:schemeClr>
                </a:solidFill>
                <a:latin typeface="Cambria" panose="02040503050406030204" pitchFamily="18" charset="0"/>
              </a:rPr>
              <a:t>Partenerii de proiect și angajații acestora nu pot fi contractați de un alt partener de proiect în cadrul aceluiași proiect ca un expert extern sau un subcontractant;</a:t>
            </a:r>
          </a:p>
          <a:p>
            <a:pPr marL="342900" indent="-342900" algn="just">
              <a:buFont typeface="Wingdings" panose="05000000000000000000" pitchFamily="2" charset="2"/>
              <a:buChar char="Ø"/>
            </a:pPr>
            <a:r>
              <a:rPr lang="ro-RO" sz="1700" dirty="0">
                <a:solidFill>
                  <a:schemeClr val="tx2">
                    <a:lumMod val="75000"/>
                  </a:schemeClr>
                </a:solidFill>
                <a:latin typeface="Cambria" panose="02040503050406030204" pitchFamily="18" charset="0"/>
              </a:rPr>
              <a:t>În cazul în care </a:t>
            </a:r>
            <a:r>
              <a:rPr lang="en-US" sz="1700" dirty="0" err="1">
                <a:solidFill>
                  <a:schemeClr val="tx2">
                    <a:lumMod val="75000"/>
                  </a:schemeClr>
                </a:solidFill>
                <a:latin typeface="Cambria" panose="02040503050406030204" pitchFamily="18" charset="0"/>
              </a:rPr>
              <a:t>doar</a:t>
            </a:r>
            <a:r>
              <a:rPr lang="ro-RO" sz="1700" dirty="0">
                <a:solidFill>
                  <a:schemeClr val="tx2">
                    <a:lumMod val="75000"/>
                  </a:schemeClr>
                </a:solidFill>
                <a:latin typeface="Cambria" panose="02040503050406030204" pitchFamily="18" charset="0"/>
              </a:rPr>
              <a:t> cheltuielile de deplasare și de cazare sunt rambursate experților externi (care nu primesc onorariu), se va menționa în cadrul contractului că vor fi decontate doar aceste cheltuieli pe baza facturilor aferente.</a:t>
            </a:r>
          </a:p>
        </p:txBody>
      </p:sp>
      <p:sp>
        <p:nvSpPr>
          <p:cNvPr id="4" name="Cím 1"/>
          <p:cNvSpPr txBox="1">
            <a:spLocks/>
          </p:cNvSpPr>
          <p:nvPr/>
        </p:nvSpPr>
        <p:spPr>
          <a:xfrm>
            <a:off x="3448608" y="908720"/>
            <a:ext cx="5011824" cy="360040"/>
          </a:xfrm>
          <a:prstGeom prst="rect">
            <a:avLst/>
          </a:prstGeom>
        </p:spPr>
        <p:txBody>
          <a:bodyPr vert="horz" lIns="91440" tIns="45720" rIns="91440" bIns="45720" rtlCol="0" anchor="t">
            <a:normAutofit fontScale="7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hu-HU" sz="3000" dirty="0">
                <a:solidFill>
                  <a:srgbClr val="4F81BD">
                    <a:lumMod val="75000"/>
                  </a:srgbClr>
                </a:solidFill>
                <a:latin typeface="Cambria" panose="02040503050406030204" pitchFamily="18" charset="0"/>
              </a:rPr>
              <a:t>Cheltuieli cu expertiză externă și servicii</a:t>
            </a:r>
          </a:p>
        </p:txBody>
      </p:sp>
    </p:spTree>
    <p:extLst>
      <p:ext uri="{BB962C8B-B14F-4D97-AF65-F5344CB8AC3E}">
        <p14:creationId xmlns:p14="http://schemas.microsoft.com/office/powerpoint/2010/main" val="383663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683568" y="1577278"/>
            <a:ext cx="8280920" cy="5164090"/>
          </a:xfrm>
        </p:spPr>
        <p:txBody>
          <a:bodyPr>
            <a:normAutofit fontScale="70000" lnSpcReduction="20000"/>
          </a:bodyPr>
          <a:lstStyle/>
          <a:p>
            <a:pPr marL="342900" indent="-342900" algn="l">
              <a:buFont typeface="Wingdings" panose="05000000000000000000" pitchFamily="2" charset="2"/>
              <a:buChar char="Ø"/>
            </a:pPr>
            <a:r>
              <a:rPr lang="ro-RO" sz="2600" dirty="0" smtClean="0">
                <a:solidFill>
                  <a:schemeClr val="tx2">
                    <a:lumMod val="75000"/>
                  </a:schemeClr>
                </a:solidFill>
                <a:latin typeface="Cambria" panose="02040503050406030204" pitchFamily="18" charset="0"/>
              </a:rPr>
              <a:t>Livrabilele rezultate vor respecta cerințele de informare și publicitate ale Programului;</a:t>
            </a:r>
          </a:p>
          <a:p>
            <a:pPr marL="342900" indent="-342900" algn="l">
              <a:buFont typeface="Wingdings" panose="05000000000000000000" pitchFamily="2" charset="2"/>
              <a:buChar char="Ø"/>
            </a:pPr>
            <a:r>
              <a:rPr lang="ro-RO" sz="2600" dirty="0" smtClean="0">
                <a:solidFill>
                  <a:schemeClr val="tx2">
                    <a:lumMod val="75000"/>
                  </a:schemeClr>
                </a:solidFill>
                <a:latin typeface="Cambria" panose="02040503050406030204" pitchFamily="18" charset="0"/>
              </a:rPr>
              <a:t>Cadourile:</a:t>
            </a:r>
          </a:p>
          <a:p>
            <a:pPr marL="800100" lvl="1" indent="-342900" algn="l">
              <a:buFont typeface="Arial" panose="020B0604020202020204" pitchFamily="34" charset="0"/>
              <a:buChar char="•"/>
            </a:pPr>
            <a:r>
              <a:rPr lang="ro-RO" sz="2600" dirty="0" smtClean="0">
                <a:solidFill>
                  <a:schemeClr val="tx2">
                    <a:lumMod val="75000"/>
                  </a:schemeClr>
                </a:solidFill>
                <a:latin typeface="Cambria" panose="02040503050406030204" pitchFamily="18" charset="0"/>
              </a:rPr>
              <a:t>maxim  50 EUR pentru fiecare element </a:t>
            </a:r>
          </a:p>
          <a:p>
            <a:pPr marL="800100" lvl="1" indent="-342900" algn="l">
              <a:buFont typeface="Arial" panose="020B0604020202020204" pitchFamily="34" charset="0"/>
              <a:buChar char="•"/>
            </a:pPr>
            <a:r>
              <a:rPr lang="ro-RO" sz="2600" dirty="0" smtClean="0">
                <a:solidFill>
                  <a:schemeClr val="tx2">
                    <a:lumMod val="75000"/>
                  </a:schemeClr>
                </a:solidFill>
                <a:latin typeface="Cambria" panose="02040503050406030204" pitchFamily="18" charset="0"/>
              </a:rPr>
              <a:t>trebuie să fie legate de activitățile de promovare, comunicare, publicitate sau informare incluse în AF</a:t>
            </a:r>
          </a:p>
          <a:p>
            <a:pPr marL="800100" lvl="1" indent="-342900" algn="l">
              <a:buFont typeface="Arial" panose="020B0604020202020204" pitchFamily="34" charset="0"/>
              <a:buChar char="•"/>
            </a:pPr>
            <a:r>
              <a:rPr lang="ro-RO" sz="2600" dirty="0" smtClean="0">
                <a:solidFill>
                  <a:schemeClr val="tx2">
                    <a:lumMod val="75000"/>
                  </a:schemeClr>
                </a:solidFill>
                <a:latin typeface="Cambria" panose="02040503050406030204" pitchFamily="18" charset="0"/>
              </a:rPr>
              <a:t>aprobate de către AM / JS în prealabil, dacă nu sunt în AF</a:t>
            </a:r>
          </a:p>
          <a:p>
            <a:pPr marL="800100" lvl="1" indent="-342900" algn="l">
              <a:buFont typeface="Arial" panose="020B0604020202020204" pitchFamily="34" charset="0"/>
              <a:buChar char="•"/>
            </a:pPr>
            <a:r>
              <a:rPr lang="ro-RO" sz="2600" dirty="0" smtClean="0">
                <a:solidFill>
                  <a:schemeClr val="tx2">
                    <a:lumMod val="75000"/>
                  </a:schemeClr>
                </a:solidFill>
                <a:latin typeface="Cambria" panose="02040503050406030204" pitchFamily="18" charset="0"/>
              </a:rPr>
              <a:t>respectarea cerințelor de informare și publicitate ale DTP</a:t>
            </a:r>
          </a:p>
          <a:p>
            <a:pPr marL="342900" indent="-342900" algn="l">
              <a:buFont typeface="Wingdings" panose="05000000000000000000" pitchFamily="2" charset="2"/>
              <a:buChar char="Ø"/>
            </a:pPr>
            <a:r>
              <a:rPr lang="ro-RO" sz="2600" dirty="0" smtClean="0">
                <a:solidFill>
                  <a:schemeClr val="tx2">
                    <a:lumMod val="75000"/>
                  </a:schemeClr>
                </a:solidFill>
                <a:latin typeface="Cambria" panose="02040503050406030204" pitchFamily="18" charset="0"/>
              </a:rPr>
              <a:t>Normele Programului privind logo-ul și site-ul  proiectului :</a:t>
            </a:r>
          </a:p>
          <a:p>
            <a:pPr marL="800100" lvl="1" indent="-342900" algn="l">
              <a:buFont typeface="Arial" panose="020B0604020202020204" pitchFamily="34" charset="0"/>
              <a:buChar char="•"/>
            </a:pPr>
            <a:r>
              <a:rPr lang="ro-RO" sz="2600" dirty="0" smtClean="0">
                <a:solidFill>
                  <a:schemeClr val="tx2">
                    <a:lumMod val="75000"/>
                  </a:schemeClr>
                </a:solidFill>
                <a:latin typeface="Cambria" panose="02040503050406030204" pitchFamily="18" charset="0"/>
              </a:rPr>
              <a:t>În general, proiectelor DTP nu li se permite să dezvolte propriul logo al proiectului sau să creeze un site propriu. Se recomandă, în cazul logo-ului, folosirea siglei programului, a acronimului proiectului și utilizarea site-ului proiectului găzduit în site-ul programului.</a:t>
            </a:r>
          </a:p>
          <a:p>
            <a:pPr marL="0" lvl="1" algn="l">
              <a:buClr>
                <a:srgbClr val="FF0000"/>
              </a:buClr>
              <a:buSzPct val="150000"/>
            </a:pPr>
            <a:r>
              <a:rPr lang="ro-RO" b="1" dirty="0" smtClean="0">
                <a:solidFill>
                  <a:srgbClr val="FF0000"/>
                </a:solidFill>
                <a:latin typeface="Cambria" panose="02040503050406030204" pitchFamily="18" charset="0"/>
              </a:rPr>
              <a:t>Un anumit logo sau dezvoltarea unui site web separat cu o durata de utilizare care excede perioada de implementare a proiectului, acesta fiind in sine obiectul proiectului și nu un simplu instrument de comunicare, sunt eligibile dacă sunt bine justificate și aprobate de către Secretariatul Programului.</a:t>
            </a:r>
            <a:endParaRPr lang="ro-RO" b="1" dirty="0">
              <a:solidFill>
                <a:srgbClr val="FF0000"/>
              </a:solidFill>
              <a:latin typeface="Cambria" panose="02040503050406030204" pitchFamily="18" charset="0"/>
            </a:endParaRPr>
          </a:p>
        </p:txBody>
      </p:sp>
      <p:sp>
        <p:nvSpPr>
          <p:cNvPr id="10" name="Cím 1"/>
          <p:cNvSpPr txBox="1">
            <a:spLocks/>
          </p:cNvSpPr>
          <p:nvPr/>
        </p:nvSpPr>
        <p:spPr>
          <a:xfrm>
            <a:off x="3448608" y="908720"/>
            <a:ext cx="5011824" cy="360040"/>
          </a:xfrm>
          <a:prstGeom prst="rect">
            <a:avLst/>
          </a:prstGeom>
        </p:spPr>
        <p:txBody>
          <a:bodyPr vert="horz" lIns="91440" tIns="45720" rIns="91440" bIns="45720" rtlCol="0" anchor="t">
            <a:normAutofit fontScale="7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hu-HU" sz="3000" dirty="0">
                <a:solidFill>
                  <a:srgbClr val="4F81BD">
                    <a:lumMod val="75000"/>
                  </a:srgbClr>
                </a:solidFill>
                <a:latin typeface="Cambria" panose="02040503050406030204" pitchFamily="18" charset="0"/>
              </a:rPr>
              <a:t>Cheltuieli cu expertiză externă și servicii</a:t>
            </a:r>
          </a:p>
        </p:txBody>
      </p:sp>
      <p:pic>
        <p:nvPicPr>
          <p:cNvPr id="12" name="Picture 2" descr="atten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6368" y="5229200"/>
            <a:ext cx="4572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226250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539552" y="1484784"/>
            <a:ext cx="8604448" cy="5112568"/>
          </a:xfrm>
        </p:spPr>
        <p:txBody>
          <a:bodyPr>
            <a:normAutofit fontScale="92500" lnSpcReduction="20000"/>
          </a:bodyPr>
          <a:lstStyle/>
          <a:p>
            <a:pPr marL="342900" indent="-342900" algn="l">
              <a:spcBef>
                <a:spcPts val="0"/>
              </a:spcBef>
              <a:spcAft>
                <a:spcPts val="600"/>
              </a:spcAft>
              <a:buFont typeface="Wingdings" pitchFamily="2" charset="2"/>
              <a:buChar char="Ø"/>
            </a:pPr>
            <a:r>
              <a:rPr lang="ro-RO" sz="2200" dirty="0">
                <a:solidFill>
                  <a:schemeClr val="tx2">
                    <a:lumMod val="75000"/>
                  </a:schemeClr>
                </a:solidFill>
                <a:latin typeface="Cambria" panose="02040503050406030204" pitchFamily="18" charset="0"/>
              </a:rPr>
              <a:t>Documente justificative aferente cheltuielilor cu expertiză externă și servicii si așezarea acestora in biblioraft:</a:t>
            </a:r>
          </a:p>
          <a:p>
            <a:pPr marL="457200" indent="-457200" algn="l">
              <a:spcBef>
                <a:spcPts val="0"/>
              </a:spcBef>
              <a:spcAft>
                <a:spcPts val="600"/>
              </a:spcAft>
              <a:buFont typeface="+mj-lt"/>
              <a:buAutoNum type="arabicPeriod"/>
            </a:pPr>
            <a:r>
              <a:rPr lang="ro-RO" sz="2200" dirty="0">
                <a:solidFill>
                  <a:schemeClr val="tx2">
                    <a:lumMod val="75000"/>
                  </a:schemeClr>
                </a:solidFill>
                <a:latin typeface="Cambria" panose="02040503050406030204" pitchFamily="18" charset="0"/>
              </a:rPr>
              <a:t>Dosarul achiziției (CD);</a:t>
            </a:r>
          </a:p>
          <a:p>
            <a:pPr marL="457200" indent="-457200" algn="l">
              <a:spcBef>
                <a:spcPts val="0"/>
              </a:spcBef>
              <a:spcAft>
                <a:spcPts val="600"/>
              </a:spcAft>
              <a:buFont typeface="+mj-lt"/>
              <a:buAutoNum type="arabicPeriod"/>
            </a:pPr>
            <a:r>
              <a:rPr lang="ro-RO" sz="2200" dirty="0">
                <a:solidFill>
                  <a:schemeClr val="tx2">
                    <a:lumMod val="75000"/>
                  </a:schemeClr>
                </a:solidFill>
                <a:latin typeface="Cambria" panose="02040503050406030204" pitchFamily="18" charset="0"/>
              </a:rPr>
              <a:t>Contractul;</a:t>
            </a:r>
          </a:p>
          <a:p>
            <a:pPr marL="457200" indent="-457200" algn="l">
              <a:spcBef>
                <a:spcPts val="0"/>
              </a:spcBef>
              <a:spcAft>
                <a:spcPts val="600"/>
              </a:spcAft>
              <a:buFont typeface="+mj-lt"/>
              <a:buAutoNum type="arabicPeriod"/>
            </a:pPr>
            <a:r>
              <a:rPr lang="ro-RO" sz="2200" dirty="0">
                <a:solidFill>
                  <a:schemeClr val="tx2">
                    <a:lumMod val="75000"/>
                  </a:schemeClr>
                </a:solidFill>
                <a:latin typeface="Cambria" panose="02040503050406030204" pitchFamily="18" charset="0"/>
              </a:rPr>
              <a:t>Procese verbale de recepție a serviciilor;</a:t>
            </a:r>
          </a:p>
          <a:p>
            <a:pPr marL="457200" indent="-457200" algn="l">
              <a:spcBef>
                <a:spcPts val="0"/>
              </a:spcBef>
              <a:spcAft>
                <a:spcPts val="600"/>
              </a:spcAft>
              <a:buFont typeface="+mj-lt"/>
              <a:buAutoNum type="arabicPeriod"/>
            </a:pPr>
            <a:r>
              <a:rPr lang="ro-RO" sz="2200" dirty="0">
                <a:solidFill>
                  <a:schemeClr val="tx2">
                    <a:lumMod val="75000"/>
                  </a:schemeClr>
                </a:solidFill>
                <a:latin typeface="Cambria" panose="02040503050406030204" pitchFamily="18" charset="0"/>
              </a:rPr>
              <a:t>Agenda întâlnirilor/evenimentelor organizate, documente de fundamentare ( referat de aprobare, invitația etc.), lista participanților - semnata;</a:t>
            </a:r>
          </a:p>
          <a:p>
            <a:pPr marL="457200" indent="-457200" algn="l">
              <a:spcBef>
                <a:spcPts val="0"/>
              </a:spcBef>
              <a:spcAft>
                <a:spcPts val="600"/>
              </a:spcAft>
              <a:buFont typeface="+mj-lt"/>
              <a:buAutoNum type="arabicPeriod"/>
            </a:pPr>
            <a:r>
              <a:rPr lang="ro-RO" sz="2200" dirty="0">
                <a:solidFill>
                  <a:schemeClr val="tx2">
                    <a:lumMod val="75000"/>
                  </a:schemeClr>
                </a:solidFill>
                <a:latin typeface="Cambria" panose="02040503050406030204" pitchFamily="18" charset="0"/>
              </a:rPr>
              <a:t>Fotografii, mostre ale livrabilelor,</a:t>
            </a:r>
          </a:p>
          <a:p>
            <a:pPr marL="457200" indent="-457200" algn="l">
              <a:spcBef>
                <a:spcPts val="0"/>
              </a:spcBef>
              <a:spcAft>
                <a:spcPts val="600"/>
              </a:spcAft>
              <a:buFont typeface="+mj-lt"/>
              <a:buAutoNum type="arabicPeriod"/>
            </a:pPr>
            <a:r>
              <a:rPr lang="ro-RO" sz="2200" dirty="0">
                <a:solidFill>
                  <a:schemeClr val="tx2">
                    <a:lumMod val="75000"/>
                  </a:schemeClr>
                </a:solidFill>
                <a:latin typeface="Cambria" panose="02040503050406030204" pitchFamily="18" charset="0"/>
              </a:rPr>
              <a:t>Rezultate ale unor activități de informare și publicitate -  (broșuri, pliante, copii ale articolelor publicate în ziare, reviste etc.);</a:t>
            </a:r>
          </a:p>
          <a:p>
            <a:pPr marL="457200" indent="-457200" algn="l">
              <a:spcBef>
                <a:spcPts val="0"/>
              </a:spcBef>
              <a:spcAft>
                <a:spcPts val="600"/>
              </a:spcAft>
              <a:buFont typeface="+mj-lt"/>
              <a:buAutoNum type="arabicPeriod"/>
            </a:pPr>
            <a:r>
              <a:rPr lang="ro-RO" sz="2200" dirty="0">
                <a:solidFill>
                  <a:schemeClr val="tx2">
                    <a:lumMod val="75000"/>
                  </a:schemeClr>
                </a:solidFill>
                <a:latin typeface="Cambria" panose="02040503050406030204" pitchFamily="18" charset="0"/>
              </a:rPr>
              <a:t>Factura + Documentele de plată ( ordine de plată, extras de cont, chitanță, registru de casă);</a:t>
            </a:r>
          </a:p>
          <a:p>
            <a:pPr marL="457200" indent="-457200" algn="l">
              <a:spcBef>
                <a:spcPts val="0"/>
              </a:spcBef>
              <a:spcAft>
                <a:spcPts val="600"/>
              </a:spcAft>
              <a:buFont typeface="+mj-lt"/>
              <a:buAutoNum type="arabicPeriod"/>
            </a:pPr>
            <a:r>
              <a:rPr lang="ro-RO" sz="2200" dirty="0">
                <a:solidFill>
                  <a:schemeClr val="tx2">
                    <a:lumMod val="75000"/>
                  </a:schemeClr>
                </a:solidFill>
                <a:latin typeface="Cambria" panose="02040503050406030204" pitchFamily="18" charset="0"/>
              </a:rPr>
              <a:t>Fișe de înregistrări contabile pe cont analitic;</a:t>
            </a:r>
          </a:p>
          <a:p>
            <a:pPr marL="0" lvl="1" algn="l">
              <a:spcBef>
                <a:spcPts val="1200"/>
              </a:spcBef>
              <a:buClr>
                <a:srgbClr val="FF0000"/>
              </a:buClr>
              <a:buSzPct val="150000"/>
            </a:pPr>
            <a:r>
              <a:rPr lang="ro-RO" sz="2200" dirty="0">
                <a:solidFill>
                  <a:schemeClr val="tx2">
                    <a:lumMod val="75000"/>
                  </a:schemeClr>
                </a:solidFill>
                <a:latin typeface="Cambria" panose="02040503050406030204" pitchFamily="18" charset="0"/>
              </a:rPr>
              <a:t>Lista prezentă nu este exhaustivă; în vedere determinării eligibilității cheltuielilor pot fi solicitate și alte documente care să probeze veridicitatea și oportunitatea costurilor raportate</a:t>
            </a:r>
          </a:p>
        </p:txBody>
      </p:sp>
      <p:sp>
        <p:nvSpPr>
          <p:cNvPr id="4" name="Cím 1"/>
          <p:cNvSpPr txBox="1">
            <a:spLocks/>
          </p:cNvSpPr>
          <p:nvPr/>
        </p:nvSpPr>
        <p:spPr>
          <a:xfrm>
            <a:off x="3448608" y="908720"/>
            <a:ext cx="5011824" cy="360040"/>
          </a:xfrm>
          <a:prstGeom prst="rect">
            <a:avLst/>
          </a:prstGeom>
        </p:spPr>
        <p:txBody>
          <a:bodyPr vert="horz" lIns="91440" tIns="45720" rIns="91440" bIns="45720" rtlCol="0" anchor="t">
            <a:normAutofit fontScale="7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hu-HU" sz="3000" dirty="0">
                <a:solidFill>
                  <a:srgbClr val="4F81BD">
                    <a:lumMod val="75000"/>
                  </a:srgbClr>
                </a:solidFill>
                <a:latin typeface="Cambria" panose="02040503050406030204" pitchFamily="18" charset="0"/>
              </a:rPr>
              <a:t>Cheltuieli cu expertiză externă și servicii</a:t>
            </a:r>
          </a:p>
        </p:txBody>
      </p:sp>
      <p:pic>
        <p:nvPicPr>
          <p:cNvPr id="5" name="Picture 2" descr="atten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5661248"/>
            <a:ext cx="4572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36259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ím 1"/>
          <p:cNvSpPr>
            <a:spLocks noGrp="1"/>
          </p:cNvSpPr>
          <p:nvPr>
            <p:ph type="ctrTitle"/>
          </p:nvPr>
        </p:nvSpPr>
        <p:spPr>
          <a:xfrm>
            <a:off x="685800" y="1772816"/>
            <a:ext cx="5542384" cy="2234679"/>
          </a:xfrm>
        </p:spPr>
        <p:txBody>
          <a:bodyPr anchor="t">
            <a:normAutofit/>
          </a:bodyPr>
          <a:lstStyle/>
          <a:p>
            <a:pPr algn="l"/>
            <a:r>
              <a:rPr lang="vi-VN" sz="4000" b="1" dirty="0">
                <a:solidFill>
                  <a:schemeClr val="accent1">
                    <a:lumMod val="75000"/>
                  </a:schemeClr>
                </a:solidFill>
                <a:latin typeface="Cambria" panose="02040503050406030204" pitchFamily="18" charset="0"/>
              </a:rPr>
              <a:t>Cheltuieli cu </a:t>
            </a:r>
            <a:r>
              <a:rPr lang="ro-RO" sz="4000" b="1" dirty="0">
                <a:solidFill>
                  <a:schemeClr val="accent1">
                    <a:lumMod val="75000"/>
                  </a:schemeClr>
                </a:solidFill>
                <a:latin typeface="Cambria" panose="02040503050406030204" pitchFamily="18" charset="0"/>
              </a:rPr>
              <a:t>echipamentele</a:t>
            </a:r>
            <a:endParaRPr lang="vi-VN" sz="4000" b="1" dirty="0">
              <a:solidFill>
                <a:schemeClr val="accent1">
                  <a:lumMod val="75000"/>
                </a:schemeClr>
              </a:solidFill>
              <a:latin typeface="Cambria" panose="02040503050406030204" pitchFamily="18" charset="0"/>
            </a:endParaRPr>
          </a:p>
        </p:txBody>
      </p:sp>
    </p:spTree>
    <p:extLst>
      <p:ext uri="{BB962C8B-B14F-4D97-AF65-F5344CB8AC3E}">
        <p14:creationId xmlns:p14="http://schemas.microsoft.com/office/powerpoint/2010/main" val="26675335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a:solidFill>
                  <a:srgbClr val="4F81BD">
                    <a:lumMod val="75000"/>
                  </a:srgbClr>
                </a:solidFill>
                <a:latin typeface="Cambria" panose="02040503050406030204" pitchFamily="18" charset="0"/>
              </a:rPr>
              <a:t>Cheltuieli cu </a:t>
            </a:r>
            <a:r>
              <a:rPr lang="en-US" sz="3000" dirty="0" err="1">
                <a:solidFill>
                  <a:srgbClr val="4F81BD">
                    <a:lumMod val="75000"/>
                  </a:srgbClr>
                </a:solidFill>
                <a:latin typeface="Cambria" panose="02040503050406030204" pitchFamily="18" charset="0"/>
              </a:rPr>
              <a:t>echipamente</a:t>
            </a:r>
            <a:r>
              <a:rPr lang="ro-RO" sz="3000" dirty="0">
                <a:solidFill>
                  <a:srgbClr val="4F81BD">
                    <a:lumMod val="75000"/>
                  </a:srgbClr>
                </a:solidFill>
                <a:latin typeface="Cambria" panose="02040503050406030204" pitchFamily="18" charset="0"/>
              </a:rPr>
              <a:t>le</a:t>
            </a:r>
            <a:endParaRPr lang="hu-HU" sz="3000" dirty="0">
              <a:solidFill>
                <a:srgbClr val="4F81BD">
                  <a:lumMod val="75000"/>
                </a:srgbClr>
              </a:solidFill>
              <a:latin typeface="Cambria" panose="02040503050406030204" pitchFamily="18" charset="0"/>
            </a:endParaRPr>
          </a:p>
        </p:txBody>
      </p:sp>
      <p:sp>
        <p:nvSpPr>
          <p:cNvPr id="7" name="Alcím 2"/>
          <p:cNvSpPr>
            <a:spLocks noGrp="1"/>
          </p:cNvSpPr>
          <p:nvPr>
            <p:ph type="subTitle" idx="1"/>
          </p:nvPr>
        </p:nvSpPr>
        <p:spPr>
          <a:xfrm>
            <a:off x="107504" y="1600316"/>
            <a:ext cx="8784976" cy="5112568"/>
          </a:xfrm>
        </p:spPr>
        <p:txBody>
          <a:bodyPr>
            <a:normAutofit fontScale="85000" lnSpcReduction="20000"/>
          </a:bodyPr>
          <a:lstStyle/>
          <a:p>
            <a:pPr algn="l"/>
            <a:r>
              <a:rPr lang="hu-HU" sz="2600" dirty="0">
                <a:solidFill>
                  <a:srgbClr val="4F81BD"/>
                </a:solidFill>
                <a:latin typeface="Cambria" panose="02040503050406030204" pitchFamily="18" charset="0"/>
              </a:rPr>
              <a:t> </a:t>
            </a:r>
          </a:p>
          <a:p>
            <a:pPr algn="l"/>
            <a:r>
              <a:rPr lang="hu-HU" sz="2200" dirty="0">
                <a:solidFill>
                  <a:schemeClr val="tx2">
                    <a:lumMod val="75000"/>
                  </a:schemeClr>
                </a:solidFill>
                <a:latin typeface="Cambria" panose="02040503050406030204" pitchFamily="18" charset="0"/>
              </a:rPr>
              <a:t> </a:t>
            </a:r>
          </a:p>
          <a:p>
            <a:pPr algn="l"/>
            <a:endParaRPr lang="hu-HU" sz="2200" dirty="0">
              <a:solidFill>
                <a:schemeClr val="tx2">
                  <a:lumMod val="75000"/>
                </a:schemeClr>
              </a:solidFill>
              <a:latin typeface="Cambria" panose="02040503050406030204" pitchFamily="18" charset="0"/>
            </a:endParaRPr>
          </a:p>
          <a:p>
            <a:pPr marL="342900" indent="-342900" algn="l">
              <a:buFont typeface="Wingdings" pitchFamily="2" charset="2"/>
              <a:buChar char="Ø"/>
            </a:pPr>
            <a:endParaRPr lang="hu-HU" sz="2200" dirty="0">
              <a:solidFill>
                <a:schemeClr val="tx2">
                  <a:lumMod val="75000"/>
                </a:schemeClr>
              </a:solidFill>
              <a:latin typeface="Cambria" panose="02040503050406030204" pitchFamily="18" charset="0"/>
            </a:endParaRPr>
          </a:p>
          <a:p>
            <a:pPr marL="342900" indent="-342900" algn="l">
              <a:buFont typeface="Wingdings" pitchFamily="2" charset="2"/>
              <a:buChar char="Ø"/>
            </a:pPr>
            <a:endParaRPr lang="hu-HU" sz="2200" dirty="0">
              <a:solidFill>
                <a:schemeClr val="tx2">
                  <a:lumMod val="75000"/>
                </a:schemeClr>
              </a:solidFill>
              <a:latin typeface="Cambria" panose="02040503050406030204" pitchFamily="18" charset="0"/>
            </a:endParaRPr>
          </a:p>
          <a:p>
            <a:pPr marL="342900" indent="-342900" algn="l">
              <a:buFont typeface="Wingdings" pitchFamily="2" charset="2"/>
              <a:buChar char="Ø"/>
            </a:pPr>
            <a:endParaRPr lang="hu-HU" sz="2200" dirty="0">
              <a:solidFill>
                <a:schemeClr val="tx2">
                  <a:lumMod val="75000"/>
                </a:schemeClr>
              </a:solidFill>
              <a:latin typeface="Cambria" panose="02040503050406030204" pitchFamily="18" charset="0"/>
            </a:endParaRPr>
          </a:p>
          <a:p>
            <a:pPr marL="342900" indent="-342900" algn="l">
              <a:buFont typeface="Wingdings" pitchFamily="2" charset="2"/>
              <a:buChar char="Ø"/>
            </a:pPr>
            <a:r>
              <a:rPr lang="hu-HU" sz="2200" dirty="0">
                <a:solidFill>
                  <a:schemeClr val="tx2">
                    <a:lumMod val="75000"/>
                  </a:schemeClr>
                </a:solidFill>
                <a:latin typeface="Cambria" panose="02040503050406030204" pitchFamily="18" charset="0"/>
              </a:rPr>
              <a:t>Conform prevederilor art.7 din Regulamentul UE 481/2014 sunt eligibile următoarele tipuri de echipamente :</a:t>
            </a:r>
          </a:p>
          <a:p>
            <a:pPr algn="l"/>
            <a:endParaRPr lang="hu-HU" sz="2200" dirty="0">
              <a:solidFill>
                <a:schemeClr val="tx2">
                  <a:lumMod val="75000"/>
                </a:schemeClr>
              </a:solidFill>
              <a:latin typeface="Cambria" panose="02040503050406030204" pitchFamily="18" charset="0"/>
            </a:endParaRPr>
          </a:p>
          <a:p>
            <a:pPr marL="742950" lvl="1" indent="-285750" algn="l">
              <a:buFont typeface="Arial" pitchFamily="34" charset="0"/>
              <a:buChar char="•"/>
            </a:pPr>
            <a:r>
              <a:rPr lang="hu-HU" sz="2200" dirty="0">
                <a:solidFill>
                  <a:schemeClr val="tx2">
                    <a:lumMod val="75000"/>
                  </a:schemeClr>
                </a:solidFill>
                <a:latin typeface="Cambria" panose="02040503050406030204" pitchFamily="18" charset="0"/>
              </a:rPr>
              <a:t>Echipamente de birou</a:t>
            </a:r>
          </a:p>
          <a:p>
            <a:pPr marL="742950" lvl="1" indent="-285750" algn="l">
              <a:buFont typeface="Arial" pitchFamily="34" charset="0"/>
              <a:buChar char="•"/>
            </a:pPr>
            <a:r>
              <a:rPr lang="hu-HU" sz="2200" dirty="0">
                <a:solidFill>
                  <a:schemeClr val="tx2">
                    <a:lumMod val="75000"/>
                  </a:schemeClr>
                </a:solidFill>
                <a:latin typeface="Cambria" panose="02040503050406030204" pitchFamily="18" charset="0"/>
              </a:rPr>
              <a:t>IT hardware și software</a:t>
            </a:r>
          </a:p>
          <a:p>
            <a:pPr marL="742950" lvl="1" indent="-285750" algn="l">
              <a:buFont typeface="Arial" pitchFamily="34" charset="0"/>
              <a:buChar char="•"/>
            </a:pPr>
            <a:r>
              <a:rPr lang="hu-HU" sz="2200" dirty="0">
                <a:solidFill>
                  <a:schemeClr val="tx2">
                    <a:lumMod val="75000"/>
                  </a:schemeClr>
                </a:solidFill>
                <a:latin typeface="Cambria" panose="02040503050406030204" pitchFamily="18" charset="0"/>
              </a:rPr>
              <a:t>Mobilier si accesorii</a:t>
            </a:r>
          </a:p>
          <a:p>
            <a:pPr marL="742950" lvl="1" indent="-285750" algn="l">
              <a:buFont typeface="Arial" pitchFamily="34" charset="0"/>
              <a:buChar char="•"/>
            </a:pPr>
            <a:r>
              <a:rPr lang="hu-HU" sz="2200" dirty="0">
                <a:solidFill>
                  <a:schemeClr val="tx2">
                    <a:lumMod val="75000"/>
                  </a:schemeClr>
                </a:solidFill>
                <a:latin typeface="Cambria" panose="02040503050406030204" pitchFamily="18" charset="0"/>
              </a:rPr>
              <a:t>Echipament de laborator</a:t>
            </a:r>
          </a:p>
          <a:p>
            <a:pPr marL="742950" lvl="1" indent="-285750" algn="l">
              <a:buFont typeface="Arial" pitchFamily="34" charset="0"/>
              <a:buChar char="•"/>
            </a:pPr>
            <a:r>
              <a:rPr lang="hu-HU" sz="2200" dirty="0">
                <a:solidFill>
                  <a:schemeClr val="tx2">
                    <a:lumMod val="75000"/>
                  </a:schemeClr>
                </a:solidFill>
                <a:latin typeface="Cambria" panose="02040503050406030204" pitchFamily="18" charset="0"/>
              </a:rPr>
              <a:t>Mașini și instrumente</a:t>
            </a:r>
          </a:p>
          <a:p>
            <a:pPr marL="742950" lvl="1" indent="-285750" algn="l">
              <a:buFont typeface="Arial" pitchFamily="34" charset="0"/>
              <a:buChar char="•"/>
            </a:pPr>
            <a:r>
              <a:rPr lang="en-US" sz="2200" dirty="0">
                <a:solidFill>
                  <a:schemeClr val="tx2">
                    <a:lumMod val="75000"/>
                  </a:schemeClr>
                </a:solidFill>
                <a:latin typeface="Cambria" panose="02040503050406030204" pitchFamily="18" charset="0"/>
              </a:rPr>
              <a:t>D</a:t>
            </a:r>
            <a:r>
              <a:rPr lang="hu-HU" sz="2200" dirty="0">
                <a:solidFill>
                  <a:schemeClr val="tx2">
                    <a:lumMod val="75000"/>
                  </a:schemeClr>
                </a:solidFill>
                <a:latin typeface="Cambria" panose="02040503050406030204" pitchFamily="18" charset="0"/>
              </a:rPr>
              <a:t>ispozitive</a:t>
            </a:r>
          </a:p>
          <a:p>
            <a:pPr marL="742950" lvl="1" indent="-285750" algn="l">
              <a:buFont typeface="Arial" pitchFamily="34" charset="0"/>
              <a:buChar char="•"/>
            </a:pPr>
            <a:r>
              <a:rPr lang="hu-HU" sz="2200" dirty="0">
                <a:solidFill>
                  <a:schemeClr val="tx2">
                    <a:lumMod val="75000"/>
                  </a:schemeClr>
                </a:solidFill>
                <a:latin typeface="Cambria" panose="02040503050406030204" pitchFamily="18" charset="0"/>
              </a:rPr>
              <a:t>Vehicule</a:t>
            </a:r>
          </a:p>
          <a:p>
            <a:pPr marL="742950" lvl="1" indent="-285750" algn="l">
              <a:buFont typeface="Arial" pitchFamily="34" charset="0"/>
              <a:buChar char="•"/>
            </a:pPr>
            <a:r>
              <a:rPr lang="hu-HU" sz="2200" dirty="0">
                <a:solidFill>
                  <a:schemeClr val="tx2">
                    <a:lumMod val="75000"/>
                  </a:schemeClr>
                </a:solidFill>
                <a:latin typeface="Cambria" panose="02040503050406030204" pitchFamily="18" charset="0"/>
              </a:rPr>
              <a:t>Alte echipamente specifice necesare pentru efectuarea operațiunilor</a:t>
            </a:r>
          </a:p>
        </p:txBody>
      </p:sp>
      <p:cxnSp>
        <p:nvCxnSpPr>
          <p:cNvPr id="4" name="Straight Arrow Connector 3"/>
          <p:cNvCxnSpPr/>
          <p:nvPr/>
        </p:nvCxnSpPr>
        <p:spPr>
          <a:xfrm flipH="1">
            <a:off x="3275856" y="1949435"/>
            <a:ext cx="1080120" cy="5165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4370876" y="1949435"/>
            <a:ext cx="1913791"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Flowchart: Alternate Process 10"/>
          <p:cNvSpPr/>
          <p:nvPr/>
        </p:nvSpPr>
        <p:spPr>
          <a:xfrm>
            <a:off x="539552" y="2465955"/>
            <a:ext cx="4270047" cy="612648"/>
          </a:xfrm>
          <a:prstGeom prst="flowChartAlternate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b="1" dirty="0">
                <a:solidFill>
                  <a:srgbClr val="1F497D">
                    <a:lumMod val="75000"/>
                  </a:srgbClr>
                </a:solidFill>
                <a:latin typeface="Cambria" panose="02040503050406030204" pitchFamily="18" charset="0"/>
              </a:rPr>
              <a:t>  </a:t>
            </a:r>
            <a:r>
              <a:rPr lang="vi-VN" b="1" dirty="0">
                <a:solidFill>
                  <a:srgbClr val="1F497D">
                    <a:lumMod val="75000"/>
                  </a:srgbClr>
                </a:solidFill>
                <a:latin typeface="Cambria" panose="02040503050406030204" pitchFamily="18" charset="0"/>
              </a:rPr>
              <a:t>necesare implementării proiectului</a:t>
            </a:r>
            <a:endParaRPr lang="hu-HU" b="1" dirty="0">
              <a:solidFill>
                <a:srgbClr val="1F497D">
                  <a:lumMod val="75000"/>
                </a:srgbClr>
              </a:solidFill>
              <a:latin typeface="Cambria" panose="02040503050406030204" pitchFamily="18" charset="0"/>
            </a:endParaRPr>
          </a:p>
        </p:txBody>
      </p:sp>
      <p:sp>
        <p:nvSpPr>
          <p:cNvPr id="12" name="Plus 11"/>
          <p:cNvSpPr/>
          <p:nvPr/>
        </p:nvSpPr>
        <p:spPr>
          <a:xfrm>
            <a:off x="4924543" y="2531047"/>
            <a:ext cx="806456" cy="612648"/>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Flowchart: Alternate Process 12"/>
          <p:cNvSpPr/>
          <p:nvPr/>
        </p:nvSpPr>
        <p:spPr>
          <a:xfrm>
            <a:off x="6272479" y="2534662"/>
            <a:ext cx="2304256" cy="612647"/>
          </a:xfrm>
          <a:prstGeom prst="flowChartAlternate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b="1" dirty="0">
                <a:solidFill>
                  <a:srgbClr val="002060"/>
                </a:solidFill>
              </a:rPr>
              <a:t> prevăzute în AF</a:t>
            </a:r>
            <a:endParaRPr lang="en-US" b="1" dirty="0">
              <a:solidFill>
                <a:srgbClr val="002060"/>
              </a:solidFill>
            </a:endParaRPr>
          </a:p>
        </p:txBody>
      </p:sp>
      <p:sp>
        <p:nvSpPr>
          <p:cNvPr id="20" name="Rounded Rectangle 19"/>
          <p:cNvSpPr/>
          <p:nvPr/>
        </p:nvSpPr>
        <p:spPr>
          <a:xfrm>
            <a:off x="899592" y="1629597"/>
            <a:ext cx="7344816" cy="3206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dirty="0">
                <a:solidFill>
                  <a:prstClr val="white"/>
                </a:solidFill>
                <a:latin typeface="Cambria" pitchFamily="18" charset="0"/>
              </a:rPr>
              <a:t>Este eligibilă achiziția și închirierea echipamentelor</a:t>
            </a:r>
            <a:r>
              <a:rPr lang="ro-RO" sz="2000" dirty="0">
                <a:solidFill>
                  <a:prstClr val="white"/>
                </a:solidFill>
                <a:latin typeface="Cambria" pitchFamily="18" charset="0"/>
              </a:rPr>
              <a:t> dacă sunt</a:t>
            </a:r>
            <a:endParaRPr lang="vi-VN" sz="2000" dirty="0">
              <a:solidFill>
                <a:prstClr val="white"/>
              </a:solidFill>
              <a:latin typeface="Cambria" pitchFamily="18" charset="0"/>
            </a:endParaRPr>
          </a:p>
        </p:txBody>
      </p:sp>
    </p:spTree>
    <p:extLst>
      <p:ext uri="{BB962C8B-B14F-4D97-AF65-F5344CB8AC3E}">
        <p14:creationId xmlns:p14="http://schemas.microsoft.com/office/powerpoint/2010/main" val="31015279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ím 1"/>
          <p:cNvSpPr txBox="1">
            <a:spLocks/>
          </p:cNvSpPr>
          <p:nvPr/>
        </p:nvSpPr>
        <p:spPr>
          <a:xfrm>
            <a:off x="3448608" y="440668"/>
            <a:ext cx="5011824" cy="504056"/>
          </a:xfrm>
          <a:prstGeom prst="rect">
            <a:avLst/>
          </a:prstGeom>
        </p:spPr>
        <p:txBody>
          <a:bodyPr vert="horz" lIns="91440" tIns="45720" rIns="91440" bIns="45720" rtlCol="0"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hu-HU" sz="2400" dirty="0">
                <a:solidFill>
                  <a:srgbClr val="4F81BD">
                    <a:lumMod val="75000"/>
                  </a:srgbClr>
                </a:solidFill>
                <a:latin typeface="Cambria" panose="02040503050406030204" pitchFamily="18" charset="0"/>
              </a:rPr>
              <a:t>Cheltuieli cu echipamentele – reguli suplimentare de eligibilitate</a:t>
            </a:r>
          </a:p>
        </p:txBody>
      </p:sp>
      <p:sp>
        <p:nvSpPr>
          <p:cNvPr id="7" name="Alcím 2"/>
          <p:cNvSpPr>
            <a:spLocks noGrp="1"/>
          </p:cNvSpPr>
          <p:nvPr>
            <p:ph type="subTitle" idx="1"/>
          </p:nvPr>
        </p:nvSpPr>
        <p:spPr>
          <a:xfrm>
            <a:off x="251520" y="2204864"/>
            <a:ext cx="8784976" cy="3672408"/>
          </a:xfrm>
        </p:spPr>
        <p:txBody>
          <a:bodyPr>
            <a:normAutofit/>
          </a:bodyPr>
          <a:lstStyle/>
          <a:p>
            <a:pPr algn="l"/>
            <a:endParaRPr lang="ro-RO" sz="2000" dirty="0" smtClean="0">
              <a:solidFill>
                <a:srgbClr val="1F497D"/>
              </a:solidFill>
              <a:latin typeface="Cambria" panose="02040503050406030204" pitchFamily="18" charset="0"/>
            </a:endParaRPr>
          </a:p>
          <a:p>
            <a:pPr marL="342900" indent="-342900" algn="just">
              <a:buFont typeface="Wingdings" panose="05000000000000000000" pitchFamily="2" charset="2"/>
              <a:buChar char="Ø"/>
            </a:pPr>
            <a:r>
              <a:rPr lang="ro-RO" sz="2000" dirty="0" smtClean="0">
                <a:solidFill>
                  <a:srgbClr val="1F497D"/>
                </a:solidFill>
                <a:latin typeface="Cambria" panose="02040503050406030204" pitchFamily="18" charset="0"/>
              </a:rPr>
              <a:t>Echipamentul trebuie să fie clar si strict legat de proiect și utilizat exclusiv pentru implementarea acestuia;</a:t>
            </a:r>
          </a:p>
          <a:p>
            <a:pPr marL="342900" lvl="0" indent="-342900" algn="just">
              <a:buFont typeface="Wingdings" panose="05000000000000000000" pitchFamily="2" charset="2"/>
              <a:buChar char="Ø"/>
            </a:pPr>
            <a:r>
              <a:rPr lang="ro-RO" sz="2000" dirty="0" smtClean="0">
                <a:solidFill>
                  <a:srgbClr val="1F497D"/>
                </a:solidFill>
                <a:latin typeface="Cambria" panose="02040503050406030204" pitchFamily="18" charset="0"/>
              </a:rPr>
              <a:t>Doar echipamentele menționate în AF sunt eligibile;</a:t>
            </a:r>
          </a:p>
          <a:p>
            <a:pPr marL="342900" lvl="0" indent="-342900" algn="just">
              <a:buFont typeface="Wingdings" panose="05000000000000000000" pitchFamily="2" charset="2"/>
              <a:buChar char="Ø"/>
            </a:pPr>
            <a:r>
              <a:rPr lang="ro-RO" sz="2000" dirty="0" smtClean="0">
                <a:solidFill>
                  <a:srgbClr val="1F497D"/>
                </a:solidFill>
                <a:latin typeface="Cambria" panose="02040503050406030204" pitchFamily="18" charset="0"/>
              </a:rPr>
              <a:t>Trebuie respectată legislația naționala relevantă în domeniul achizițiilor publice    (legea 98/2016 cu modificările și completările ulterioare) – pentru autoritățile contractante;</a:t>
            </a:r>
          </a:p>
          <a:p>
            <a:pPr marL="342900" lvl="0" indent="-342900" algn="just">
              <a:buFont typeface="Wingdings" panose="05000000000000000000" pitchFamily="2" charset="2"/>
              <a:buChar char="Ø"/>
            </a:pPr>
            <a:r>
              <a:rPr lang="ro-RO" sz="2000" dirty="0" smtClean="0">
                <a:solidFill>
                  <a:srgbClr val="1F497D"/>
                </a:solidFill>
                <a:latin typeface="Cambria" panose="02040503050406030204" pitchFamily="18" charset="0"/>
              </a:rPr>
              <a:t>Respectarea regulilor specifice ale Programului pentru achizițiile cu o valoare mai mare de 5000 euro și sub pragurile naționale (minim 3 oferte);</a:t>
            </a:r>
          </a:p>
          <a:p>
            <a:pPr marL="342900" lvl="0" indent="-342900" algn="l">
              <a:buFont typeface="Wingdings" panose="05000000000000000000" pitchFamily="2" charset="2"/>
              <a:buChar char="Ø"/>
            </a:pPr>
            <a:endParaRPr lang="ro-RO" sz="2000" dirty="0" smtClean="0">
              <a:solidFill>
                <a:srgbClr val="1F497D"/>
              </a:solidFill>
              <a:latin typeface="Cambria" panose="02040503050406030204" pitchFamily="18" charset="0"/>
            </a:endParaRPr>
          </a:p>
          <a:p>
            <a:pPr marL="342900" lvl="0" indent="-342900" algn="l">
              <a:buFont typeface="Wingdings" panose="05000000000000000000" pitchFamily="2" charset="2"/>
              <a:buChar char="Ø"/>
            </a:pPr>
            <a:endParaRPr lang="ro-RO" sz="2000" dirty="0" smtClean="0">
              <a:solidFill>
                <a:srgbClr val="1F497D"/>
              </a:solidFill>
              <a:latin typeface="Cambria" panose="02040503050406030204" pitchFamily="18" charset="0"/>
            </a:endParaRPr>
          </a:p>
          <a:p>
            <a:pPr marL="342900" lvl="0" indent="-342900" algn="l">
              <a:buFont typeface="Wingdings" panose="05000000000000000000" pitchFamily="2" charset="2"/>
              <a:buChar char="Ø"/>
            </a:pPr>
            <a:endParaRPr lang="ro-RO" sz="2000" dirty="0" smtClean="0">
              <a:solidFill>
                <a:srgbClr val="1F497D"/>
              </a:solidFill>
              <a:latin typeface="Cambria" panose="02040503050406030204" pitchFamily="18" charset="0"/>
            </a:endParaRPr>
          </a:p>
          <a:p>
            <a:pPr marL="342900" indent="-342900" algn="l">
              <a:buFont typeface="Wingdings" panose="05000000000000000000" pitchFamily="2" charset="2"/>
              <a:buChar char="Ø"/>
            </a:pPr>
            <a:endParaRPr lang="ro-RO" sz="2000" dirty="0" smtClean="0">
              <a:solidFill>
                <a:srgbClr val="1F497D"/>
              </a:solidFill>
              <a:latin typeface="Cambria" panose="02040503050406030204" pitchFamily="18" charset="0"/>
            </a:endParaRPr>
          </a:p>
          <a:p>
            <a:pPr marL="342900" indent="-342900" algn="l">
              <a:buFont typeface="Wingdings" panose="05000000000000000000" pitchFamily="2" charset="2"/>
              <a:buChar char="Ø"/>
            </a:pPr>
            <a:endParaRPr lang="ro-RO" sz="2000" dirty="0" smtClean="0">
              <a:solidFill>
                <a:srgbClr val="1F497D"/>
              </a:solidFill>
              <a:latin typeface="Cambria" panose="02040503050406030204" pitchFamily="18" charset="0"/>
            </a:endParaRPr>
          </a:p>
          <a:p>
            <a:pPr algn="l"/>
            <a:endParaRPr lang="ro-RO" sz="2000" dirty="0" smtClean="0">
              <a:solidFill>
                <a:srgbClr val="1F497D"/>
              </a:solidFill>
              <a:latin typeface="Cambria" panose="02040503050406030204" pitchFamily="18" charset="0"/>
            </a:endParaRPr>
          </a:p>
          <a:p>
            <a:pPr algn="l"/>
            <a:endParaRPr lang="ro-RO" sz="2000" dirty="0" smtClean="0">
              <a:solidFill>
                <a:srgbClr val="1F497D"/>
              </a:solidFill>
              <a:latin typeface="Cambria" panose="02040503050406030204" pitchFamily="18" charset="0"/>
            </a:endParaRPr>
          </a:p>
          <a:p>
            <a:pPr algn="l"/>
            <a:endParaRPr lang="ro-RO" sz="2000" dirty="0" smtClean="0">
              <a:solidFill>
                <a:srgbClr val="1F497D"/>
              </a:solidFill>
              <a:latin typeface="Cambria" panose="02040503050406030204" pitchFamily="18" charset="0"/>
            </a:endParaRPr>
          </a:p>
          <a:p>
            <a:pPr algn="l"/>
            <a:endParaRPr lang="ro-RO" sz="2000" dirty="0" smtClean="0">
              <a:solidFill>
                <a:srgbClr val="1F497D"/>
              </a:solidFill>
              <a:latin typeface="Cambria" panose="02040503050406030204" pitchFamily="18" charset="0"/>
            </a:endParaRPr>
          </a:p>
          <a:p>
            <a:pPr algn="l"/>
            <a:endParaRPr lang="ro-RO" sz="2000" dirty="0" smtClean="0">
              <a:solidFill>
                <a:srgbClr val="1F497D"/>
              </a:solidFill>
              <a:latin typeface="Cambria" panose="02040503050406030204" pitchFamily="18" charset="0"/>
            </a:endParaRPr>
          </a:p>
          <a:p>
            <a:pPr algn="l"/>
            <a:endParaRPr lang="ro-RO" sz="2000" dirty="0" smtClean="0">
              <a:solidFill>
                <a:srgbClr val="1F497D"/>
              </a:solidFill>
              <a:latin typeface="Cambria" panose="02040503050406030204" pitchFamily="18" charset="0"/>
            </a:endParaRPr>
          </a:p>
          <a:p>
            <a:pPr algn="l">
              <a:buClr>
                <a:srgbClr val="C00000"/>
              </a:buClr>
              <a:buSzPct val="150000"/>
            </a:pPr>
            <a:endParaRPr lang="ro-RO" sz="2000" b="1" dirty="0" smtClean="0">
              <a:solidFill>
                <a:srgbClr val="C00000"/>
              </a:solidFill>
              <a:latin typeface="Cambria" panose="02040503050406030204" pitchFamily="18" charset="0"/>
            </a:endParaRPr>
          </a:p>
          <a:p>
            <a:pPr marL="342900" indent="-342900" algn="l">
              <a:buClr>
                <a:srgbClr val="C00000"/>
              </a:buClr>
              <a:buSzPct val="150000"/>
              <a:buFont typeface="Cambria" pitchFamily="18" charset="0"/>
              <a:buChar char="ǃ"/>
            </a:pPr>
            <a:endParaRPr lang="ro-RO" sz="2200" dirty="0" smtClean="0">
              <a:solidFill>
                <a:schemeClr val="tx2">
                  <a:lumMod val="75000"/>
                </a:schemeClr>
              </a:solidFill>
              <a:latin typeface="Cambria" panose="02040503050406030204" pitchFamily="18" charset="0"/>
            </a:endParaRPr>
          </a:p>
          <a:p>
            <a:pPr marL="342900" indent="-342900" algn="l">
              <a:buClr>
                <a:srgbClr val="C00000"/>
              </a:buClr>
              <a:buSzPct val="150000"/>
              <a:buFont typeface="Cambria" pitchFamily="18" charset="0"/>
              <a:buChar char="ǃ"/>
            </a:pPr>
            <a:endParaRPr lang="ro-RO" sz="2200" dirty="0" smtClean="0">
              <a:solidFill>
                <a:schemeClr val="tx2">
                  <a:lumMod val="75000"/>
                </a:schemeClr>
              </a:solidFill>
              <a:latin typeface="Cambria" panose="02040503050406030204" pitchFamily="18" charset="0"/>
            </a:endParaRPr>
          </a:p>
          <a:p>
            <a:pPr algn="l"/>
            <a:endParaRPr lang="ro-RO" sz="2600" dirty="0">
              <a:solidFill>
                <a:srgbClr val="4F81BD"/>
              </a:solidFill>
              <a:latin typeface="Cambria" panose="02040503050406030204" pitchFamily="18" charset="0"/>
            </a:endParaRPr>
          </a:p>
        </p:txBody>
      </p:sp>
    </p:spTree>
    <p:extLst>
      <p:ext uri="{BB962C8B-B14F-4D97-AF65-F5344CB8AC3E}">
        <p14:creationId xmlns:p14="http://schemas.microsoft.com/office/powerpoint/2010/main" val="1627620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hu-HU" sz="3000" dirty="0">
                <a:solidFill>
                  <a:srgbClr val="4F81BD">
                    <a:lumMod val="75000"/>
                  </a:srgbClr>
                </a:solidFill>
                <a:latin typeface="Cambria" panose="02040503050406030204" pitchFamily="18" charset="0"/>
              </a:rPr>
              <a:t>Cheltuieli cu echipamentele</a:t>
            </a:r>
          </a:p>
        </p:txBody>
      </p:sp>
      <p:sp>
        <p:nvSpPr>
          <p:cNvPr id="7" name="Alcím 2"/>
          <p:cNvSpPr>
            <a:spLocks noGrp="1"/>
          </p:cNvSpPr>
          <p:nvPr>
            <p:ph type="subTitle" idx="1"/>
          </p:nvPr>
        </p:nvSpPr>
        <p:spPr>
          <a:xfrm>
            <a:off x="323528" y="1772816"/>
            <a:ext cx="8640960" cy="3168352"/>
          </a:xfrm>
        </p:spPr>
        <p:txBody>
          <a:bodyPr>
            <a:normAutofit/>
          </a:bodyPr>
          <a:lstStyle/>
          <a:p>
            <a:pPr algn="l"/>
            <a:endParaRPr lang="hu-HU" sz="2200" dirty="0">
              <a:solidFill>
                <a:schemeClr val="tx2">
                  <a:lumMod val="75000"/>
                </a:schemeClr>
              </a:solidFill>
              <a:latin typeface="Cambria" panose="02040503050406030204" pitchFamily="18" charset="0"/>
            </a:endParaRPr>
          </a:p>
          <a:p>
            <a:pPr algn="l"/>
            <a:endParaRPr lang="en-US" sz="2600" dirty="0">
              <a:solidFill>
                <a:srgbClr val="4F81BD"/>
              </a:solidFill>
              <a:latin typeface="Cambria" panose="02040503050406030204" pitchFamily="18" charset="0"/>
            </a:endParaRPr>
          </a:p>
        </p:txBody>
      </p:sp>
      <p:graphicFrame>
        <p:nvGraphicFramePr>
          <p:cNvPr id="4" name="Diagram 3"/>
          <p:cNvGraphicFramePr/>
          <p:nvPr>
            <p:extLst>
              <p:ext uri="{D42A27DB-BD31-4B8C-83A1-F6EECF244321}">
                <p14:modId xmlns:p14="http://schemas.microsoft.com/office/powerpoint/2010/main" val="4264133829"/>
              </p:ext>
            </p:extLst>
          </p:nvPr>
        </p:nvGraphicFramePr>
        <p:xfrm>
          <a:off x="395536" y="1484784"/>
          <a:ext cx="8568952" cy="51125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9" name="Straight Arrow Connector 8"/>
          <p:cNvCxnSpPr/>
          <p:nvPr/>
        </p:nvCxnSpPr>
        <p:spPr>
          <a:xfrm>
            <a:off x="1879730" y="4162100"/>
            <a:ext cx="0" cy="504056"/>
          </a:xfrm>
          <a:prstGeom prst="straightConnector1">
            <a:avLst/>
          </a:prstGeom>
          <a:ln cmpd="sng">
            <a:headEnd type="stealth" w="lg" len="lg"/>
            <a:tailEnd type="stealth" w="lg" len="lg"/>
          </a:ln>
          <a:effectLst>
            <a:outerShdw blurRad="50800" dist="50800" dir="5400000" algn="ctr" rotWithShape="0">
              <a:srgbClr val="C00000"/>
            </a:outerShdw>
          </a:effectLst>
        </p:spPr>
        <p:style>
          <a:lnRef idx="1">
            <a:schemeClr val="accent1"/>
          </a:lnRef>
          <a:fillRef idx="0">
            <a:schemeClr val="accent1"/>
          </a:fillRef>
          <a:effectRef idx="0">
            <a:schemeClr val="accent1"/>
          </a:effectRef>
          <a:fontRef idx="minor">
            <a:schemeClr val="tx1"/>
          </a:fontRef>
        </p:style>
      </p:cxnSp>
      <p:sp>
        <p:nvSpPr>
          <p:cNvPr id="12" name="Down Arrow 11"/>
          <p:cNvSpPr/>
          <p:nvPr/>
        </p:nvSpPr>
        <p:spPr>
          <a:xfrm>
            <a:off x="6351348" y="2780928"/>
            <a:ext cx="121158"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4" name="Down Arrow 13"/>
          <p:cNvSpPr/>
          <p:nvPr/>
        </p:nvSpPr>
        <p:spPr>
          <a:xfrm>
            <a:off x="6351348" y="3917378"/>
            <a:ext cx="121158" cy="4140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8" name="Plus 17"/>
          <p:cNvSpPr/>
          <p:nvPr/>
        </p:nvSpPr>
        <p:spPr>
          <a:xfrm>
            <a:off x="6143600" y="4831432"/>
            <a:ext cx="457200" cy="4572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val="3837877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hu-HU" sz="3000" dirty="0">
                <a:solidFill>
                  <a:srgbClr val="4F81BD">
                    <a:lumMod val="75000"/>
                  </a:srgbClr>
                </a:solidFill>
                <a:latin typeface="Cambria" panose="02040503050406030204" pitchFamily="18" charset="0"/>
              </a:rPr>
              <a:t>Efectuarea controlului</a:t>
            </a:r>
          </a:p>
        </p:txBody>
      </p:sp>
      <p:sp>
        <p:nvSpPr>
          <p:cNvPr id="7" name="Alcím 2"/>
          <p:cNvSpPr>
            <a:spLocks noGrp="1"/>
          </p:cNvSpPr>
          <p:nvPr>
            <p:ph type="subTitle" idx="1"/>
          </p:nvPr>
        </p:nvSpPr>
        <p:spPr>
          <a:xfrm>
            <a:off x="611560" y="1772816"/>
            <a:ext cx="7992888" cy="4824536"/>
          </a:xfrm>
        </p:spPr>
        <p:txBody>
          <a:bodyPr>
            <a:normAutofit fontScale="92500" lnSpcReduction="20000"/>
          </a:bodyPr>
          <a:lstStyle/>
          <a:p>
            <a:pPr algn="l">
              <a:spcBef>
                <a:spcPts val="0"/>
              </a:spcBef>
              <a:spcAft>
                <a:spcPts val="1800"/>
              </a:spcAft>
            </a:pPr>
            <a:r>
              <a:rPr lang="hu-HU" sz="2600" dirty="0">
                <a:solidFill>
                  <a:schemeClr val="accent1">
                    <a:lumMod val="75000"/>
                  </a:schemeClr>
                </a:solidFill>
                <a:latin typeface="Cambria" panose="02040503050406030204" pitchFamily="18" charset="0"/>
              </a:rPr>
              <a:t>Dosarul documentelor justificative</a:t>
            </a:r>
          </a:p>
          <a:p>
            <a:pPr algn="just">
              <a:spcBef>
                <a:spcPts val="0"/>
              </a:spcBef>
              <a:spcAft>
                <a:spcPts val="600"/>
              </a:spcAft>
            </a:pPr>
            <a:r>
              <a:rPr lang="vi-VN" sz="2200" dirty="0">
                <a:solidFill>
                  <a:schemeClr val="tx2">
                    <a:lumMod val="75000"/>
                  </a:schemeClr>
                </a:solidFill>
                <a:latin typeface="Cambria" panose="02040503050406030204" pitchFamily="18" charset="0"/>
              </a:rPr>
              <a:t>Dosarul documentelor justificative, care se transmite/predă spre verificare controlorilor, trebuie să cuprindă şi să îndeplinească în mod obligatoriu următoarele condiții:</a:t>
            </a:r>
          </a:p>
          <a:p>
            <a:pPr marL="342900" indent="-342900" algn="just">
              <a:spcBef>
                <a:spcPts val="0"/>
              </a:spcBef>
              <a:buFont typeface="Wingdings" panose="05000000000000000000" pitchFamily="2" charset="2"/>
              <a:buChar char="Ø"/>
            </a:pPr>
            <a:r>
              <a:rPr lang="vi-VN" sz="2200" dirty="0">
                <a:solidFill>
                  <a:schemeClr val="tx2">
                    <a:lumMod val="75000"/>
                  </a:schemeClr>
                </a:solidFill>
                <a:latin typeface="Cambria" panose="02040503050406030204" pitchFamily="18" charset="0"/>
              </a:rPr>
              <a:t>documentele se vor așeza obligatoriu în ordinea liniilor bugetare, delimitate cu separatoare;</a:t>
            </a:r>
          </a:p>
          <a:p>
            <a:pPr marL="342900" indent="-342900" algn="just">
              <a:spcBef>
                <a:spcPts val="0"/>
              </a:spcBef>
              <a:buFont typeface="Wingdings" panose="05000000000000000000" pitchFamily="2" charset="2"/>
              <a:buChar char="Ø"/>
            </a:pPr>
            <a:r>
              <a:rPr lang="vi-VN" sz="2200" dirty="0">
                <a:solidFill>
                  <a:schemeClr val="tx2">
                    <a:lumMod val="75000"/>
                  </a:schemeClr>
                </a:solidFill>
                <a:latin typeface="Cambria" panose="02040503050406030204" pitchFamily="18" charset="0"/>
              </a:rPr>
              <a:t>fiecare pagină din Dosarul documentelor justificative va fi numerotată şi semnată (în original) de către managerul de proiect/</a:t>
            </a:r>
            <a:r>
              <a:rPr lang="ro-RO" sz="2200" dirty="0">
                <a:solidFill>
                  <a:schemeClr val="tx2">
                    <a:lumMod val="75000"/>
                  </a:schemeClr>
                </a:solidFill>
                <a:latin typeface="Cambria" panose="02040503050406030204" pitchFamily="18" charset="0"/>
              </a:rPr>
              <a:t> </a:t>
            </a:r>
            <a:r>
              <a:rPr lang="vi-VN" sz="2200" dirty="0">
                <a:solidFill>
                  <a:schemeClr val="tx2">
                    <a:lumMod val="75000"/>
                  </a:schemeClr>
                </a:solidFill>
                <a:latin typeface="Cambria" panose="02040503050406030204" pitchFamily="18" charset="0"/>
              </a:rPr>
              <a:t>reprezentantul desemnat de managerul de proiect, iar documentele ataşate în copie vor purta </a:t>
            </a:r>
            <a:r>
              <a:rPr lang="en-US" sz="2200" dirty="0" err="1">
                <a:solidFill>
                  <a:schemeClr val="tx2">
                    <a:lumMod val="75000"/>
                  </a:schemeClr>
                </a:solidFill>
                <a:latin typeface="Cambria" panose="02040503050406030204" pitchFamily="18" charset="0"/>
              </a:rPr>
              <a:t>mentiunea</a:t>
            </a:r>
            <a:r>
              <a:rPr lang="vi-VN" sz="2200" dirty="0">
                <a:solidFill>
                  <a:schemeClr val="tx2">
                    <a:lumMod val="75000"/>
                  </a:schemeClr>
                </a:solidFill>
                <a:latin typeface="Cambria" panose="02040503050406030204" pitchFamily="18" charset="0"/>
              </a:rPr>
              <a:t> „conform cu originalul”;</a:t>
            </a:r>
          </a:p>
          <a:p>
            <a:pPr marL="342900" indent="-342900" algn="just">
              <a:spcBef>
                <a:spcPts val="0"/>
              </a:spcBef>
              <a:buFont typeface="Wingdings" panose="05000000000000000000" pitchFamily="2" charset="2"/>
              <a:buChar char="Ø"/>
            </a:pPr>
            <a:r>
              <a:rPr lang="vi-VN" sz="2200" dirty="0">
                <a:solidFill>
                  <a:schemeClr val="tx2">
                    <a:lumMod val="75000"/>
                  </a:schemeClr>
                </a:solidFill>
                <a:latin typeface="Cambria" panose="02040503050406030204" pitchFamily="18" charset="0"/>
              </a:rPr>
              <a:t>documentele vor fi înregistrate într-un opis; </a:t>
            </a:r>
          </a:p>
          <a:p>
            <a:pPr algn="just">
              <a:spcBef>
                <a:spcPts val="1200"/>
              </a:spcBef>
              <a:spcAft>
                <a:spcPts val="600"/>
              </a:spcAft>
            </a:pPr>
            <a:r>
              <a:rPr lang="vi-VN" sz="2200" dirty="0">
                <a:solidFill>
                  <a:schemeClr val="tx2">
                    <a:lumMod val="75000"/>
                  </a:schemeClr>
                </a:solidFill>
                <a:latin typeface="Cambria" panose="02040503050406030204" pitchFamily="18" charset="0"/>
              </a:rPr>
              <a:t>Pe facturile originale se vor înscrie de către partenerii români:</a:t>
            </a:r>
          </a:p>
          <a:p>
            <a:pPr marL="800100" lvl="1" indent="-342900" algn="just">
              <a:spcBef>
                <a:spcPts val="0"/>
              </a:spcBef>
              <a:buFont typeface="Arial" panose="020B0604020202020204" pitchFamily="34" charset="0"/>
              <a:buChar char="•"/>
            </a:pPr>
            <a:r>
              <a:rPr lang="vi-VN" sz="2200" dirty="0">
                <a:solidFill>
                  <a:schemeClr val="tx2">
                    <a:lumMod val="75000"/>
                  </a:schemeClr>
                </a:solidFill>
                <a:latin typeface="Cambria" panose="02040503050406030204" pitchFamily="18" charset="0"/>
              </a:rPr>
              <a:t>Codul proiectului, </a:t>
            </a:r>
          </a:p>
          <a:p>
            <a:pPr marL="800100" lvl="1" indent="-342900" algn="just">
              <a:spcBef>
                <a:spcPts val="0"/>
              </a:spcBef>
              <a:buFont typeface="Arial" panose="020B0604020202020204" pitchFamily="34" charset="0"/>
              <a:buChar char="•"/>
            </a:pPr>
            <a:r>
              <a:rPr lang="vi-VN" sz="2200" dirty="0">
                <a:solidFill>
                  <a:schemeClr val="tx2">
                    <a:lumMod val="75000"/>
                  </a:schemeClr>
                </a:solidFill>
                <a:latin typeface="Cambria" panose="02040503050406030204" pitchFamily="18" charset="0"/>
              </a:rPr>
              <a:t>Acronimul, </a:t>
            </a:r>
          </a:p>
          <a:p>
            <a:pPr marL="800100" lvl="1" indent="-342900" algn="just">
              <a:spcBef>
                <a:spcPts val="0"/>
              </a:spcBef>
              <a:buFont typeface="Arial" panose="020B0604020202020204" pitchFamily="34" charset="0"/>
              <a:buChar char="•"/>
            </a:pPr>
            <a:r>
              <a:rPr lang="vi-VN" sz="2200" dirty="0">
                <a:solidFill>
                  <a:schemeClr val="tx2">
                    <a:lumMod val="75000"/>
                  </a:schemeClr>
                </a:solidFill>
                <a:latin typeface="Cambria" panose="02040503050406030204" pitchFamily="18" charset="0"/>
              </a:rPr>
              <a:t>Înscrisul </a:t>
            </a:r>
            <a:r>
              <a:rPr lang="vi-VN" sz="2200" b="1" u="sng" dirty="0">
                <a:solidFill>
                  <a:schemeClr val="tx2">
                    <a:lumMod val="75000"/>
                  </a:schemeClr>
                </a:solidFill>
                <a:latin typeface="Cambria" panose="02040503050406030204" pitchFamily="18" charset="0"/>
              </a:rPr>
              <a:t>“[SUMA] RON/EUR/altă valută solicitată prin Programul Dunarea</a:t>
            </a:r>
            <a:r>
              <a:rPr lang="vi-VN" sz="2200" dirty="0">
                <a:solidFill>
                  <a:schemeClr val="tx2">
                    <a:lumMod val="75000"/>
                  </a:schemeClr>
                </a:solidFill>
                <a:latin typeface="Cambria" panose="02040503050406030204" pitchFamily="18" charset="0"/>
              </a:rPr>
              <a:t>”</a:t>
            </a:r>
          </a:p>
        </p:txBody>
      </p:sp>
    </p:spTree>
    <p:extLst>
      <p:ext uri="{BB962C8B-B14F-4D97-AF65-F5344CB8AC3E}">
        <p14:creationId xmlns:p14="http://schemas.microsoft.com/office/powerpoint/2010/main" val="10641020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hu-HU" sz="3000" dirty="0">
                <a:solidFill>
                  <a:srgbClr val="4F81BD">
                    <a:lumMod val="75000"/>
                  </a:srgbClr>
                </a:solidFill>
                <a:latin typeface="Cambria" panose="02040503050406030204" pitchFamily="18" charset="0"/>
              </a:rPr>
              <a:t>Cheltuieli cu echipamentele</a:t>
            </a:r>
          </a:p>
        </p:txBody>
      </p:sp>
      <p:sp>
        <p:nvSpPr>
          <p:cNvPr id="7" name="Alcím 2"/>
          <p:cNvSpPr>
            <a:spLocks noGrp="1"/>
          </p:cNvSpPr>
          <p:nvPr>
            <p:ph type="subTitle" idx="1"/>
          </p:nvPr>
        </p:nvSpPr>
        <p:spPr>
          <a:xfrm>
            <a:off x="539552" y="1412776"/>
            <a:ext cx="8496944" cy="5184576"/>
          </a:xfrm>
        </p:spPr>
        <p:txBody>
          <a:bodyPr>
            <a:normAutofit fontScale="92500" lnSpcReduction="10000"/>
          </a:bodyPr>
          <a:lstStyle/>
          <a:p>
            <a:pPr marL="342900" indent="-342900" algn="l">
              <a:buFont typeface="Wingdings" pitchFamily="2" charset="2"/>
              <a:buChar char="Ø"/>
            </a:pPr>
            <a:r>
              <a:rPr lang="vi-VN" sz="1800" b="1" dirty="0">
                <a:solidFill>
                  <a:schemeClr val="tx2">
                    <a:lumMod val="75000"/>
                  </a:schemeClr>
                </a:solidFill>
                <a:latin typeface="Cambria" panose="02040503050406030204" pitchFamily="18" charset="0"/>
              </a:rPr>
              <a:t>În cazul în care</a:t>
            </a:r>
            <a:r>
              <a:rPr lang="ro-RO" sz="1800" b="1" dirty="0">
                <a:solidFill>
                  <a:schemeClr val="tx2">
                    <a:lumMod val="75000"/>
                  </a:schemeClr>
                </a:solidFill>
                <a:latin typeface="Cambria" panose="02040503050406030204" pitchFamily="18" charset="0"/>
              </a:rPr>
              <a:t> </a:t>
            </a:r>
            <a:r>
              <a:rPr lang="vi-VN" sz="1800" b="1" dirty="0">
                <a:solidFill>
                  <a:schemeClr val="tx2">
                    <a:lumMod val="75000"/>
                  </a:schemeClr>
                </a:solidFill>
                <a:latin typeface="Cambria" panose="02040503050406030204" pitchFamily="18" charset="0"/>
              </a:rPr>
              <a:t>echipamentul nu este amortizabil </a:t>
            </a:r>
            <a:r>
              <a:rPr lang="ro-RO" sz="1800" b="1" dirty="0">
                <a:solidFill>
                  <a:schemeClr val="tx2">
                    <a:lumMod val="75000"/>
                  </a:schemeClr>
                </a:solidFill>
                <a:latin typeface="Cambria" panose="02040503050406030204" pitchFamily="18" charset="0"/>
              </a:rPr>
              <a:t> </a:t>
            </a:r>
            <a:r>
              <a:rPr lang="vi-VN" sz="1800" b="1" dirty="0">
                <a:solidFill>
                  <a:schemeClr val="tx2">
                    <a:lumMod val="75000"/>
                  </a:schemeClr>
                </a:solidFill>
                <a:latin typeface="Cambria" panose="02040503050406030204" pitchFamily="18" charset="0"/>
              </a:rPr>
              <a:t>costurile complete de cumpărare, leasing sau închiriere </a:t>
            </a:r>
            <a:r>
              <a:rPr lang="ro-RO" sz="1800" b="1" dirty="0">
                <a:solidFill>
                  <a:schemeClr val="tx2">
                    <a:lumMod val="75000"/>
                  </a:schemeClr>
                </a:solidFill>
                <a:latin typeface="Cambria" panose="02040503050406030204" pitchFamily="18" charset="0"/>
              </a:rPr>
              <a:t>pot </a:t>
            </a:r>
            <a:r>
              <a:rPr lang="vi-VN" sz="1800" b="1" dirty="0">
                <a:solidFill>
                  <a:schemeClr val="tx2">
                    <a:lumMod val="75000"/>
                  </a:schemeClr>
                </a:solidFill>
                <a:latin typeface="Cambria" panose="02040503050406030204" pitchFamily="18" charset="0"/>
              </a:rPr>
              <a:t>fi alocate proiectului</a:t>
            </a:r>
            <a:r>
              <a:rPr lang="vi-VN" sz="1800" dirty="0">
                <a:solidFill>
                  <a:schemeClr val="tx2">
                    <a:lumMod val="75000"/>
                  </a:schemeClr>
                </a:solidFill>
                <a:latin typeface="Cambria" panose="02040503050406030204" pitchFamily="18" charset="0"/>
              </a:rPr>
              <a:t>. Echipamente</a:t>
            </a:r>
            <a:r>
              <a:rPr lang="ro-RO" sz="1800" dirty="0">
                <a:solidFill>
                  <a:schemeClr val="tx2">
                    <a:lumMod val="75000"/>
                  </a:schemeClr>
                </a:solidFill>
                <a:latin typeface="Cambria" panose="02040503050406030204" pitchFamily="18" charset="0"/>
              </a:rPr>
              <a:t>le din</a:t>
            </a:r>
            <a:r>
              <a:rPr lang="vi-VN" sz="1800" dirty="0">
                <a:solidFill>
                  <a:schemeClr val="tx2">
                    <a:lumMod val="75000"/>
                  </a:schemeClr>
                </a:solidFill>
                <a:latin typeface="Cambria" panose="02040503050406030204" pitchFamily="18" charset="0"/>
              </a:rPr>
              <a:t> această categorie nu </a:t>
            </a:r>
            <a:r>
              <a:rPr lang="ro-RO" sz="1800" dirty="0">
                <a:solidFill>
                  <a:schemeClr val="tx2">
                    <a:lumMod val="75000"/>
                  </a:schemeClr>
                </a:solidFill>
                <a:latin typeface="Cambria" panose="02040503050406030204" pitchFamily="18" charset="0"/>
              </a:rPr>
              <a:t>este obligatoriu</a:t>
            </a:r>
            <a:r>
              <a:rPr lang="vi-VN" sz="1800" dirty="0">
                <a:solidFill>
                  <a:schemeClr val="tx2">
                    <a:lumMod val="75000"/>
                  </a:schemeClr>
                </a:solidFill>
                <a:latin typeface="Cambria" panose="02040503050406030204" pitchFamily="18" charset="0"/>
              </a:rPr>
              <a:t> să fie utilizate în scopu</a:t>
            </a:r>
            <a:r>
              <a:rPr lang="ro-RO" sz="1800" dirty="0">
                <a:solidFill>
                  <a:schemeClr val="tx2">
                    <a:lumMod val="75000"/>
                  </a:schemeClr>
                </a:solidFill>
                <a:latin typeface="Cambria" panose="02040503050406030204" pitchFamily="18" charset="0"/>
              </a:rPr>
              <a:t>l</a:t>
            </a:r>
            <a:r>
              <a:rPr lang="vi-VN" sz="1800" dirty="0">
                <a:solidFill>
                  <a:schemeClr val="tx2">
                    <a:lumMod val="75000"/>
                  </a:schemeClr>
                </a:solidFill>
                <a:latin typeface="Cambria" panose="02040503050406030204" pitchFamily="18" charset="0"/>
              </a:rPr>
              <a:t> proiect</a:t>
            </a:r>
            <a:r>
              <a:rPr lang="ro-RO" sz="1800" dirty="0">
                <a:solidFill>
                  <a:schemeClr val="tx2">
                    <a:lumMod val="75000"/>
                  </a:schemeClr>
                </a:solidFill>
                <a:latin typeface="Cambria" panose="02040503050406030204" pitchFamily="18" charset="0"/>
              </a:rPr>
              <a:t>ului</a:t>
            </a:r>
            <a:r>
              <a:rPr lang="vi-VN" sz="1800" dirty="0">
                <a:solidFill>
                  <a:schemeClr val="tx2">
                    <a:lumMod val="75000"/>
                  </a:schemeClr>
                </a:solidFill>
                <a:latin typeface="Cambria" panose="02040503050406030204" pitchFamily="18" charset="0"/>
              </a:rPr>
              <a:t> după încheierea </a:t>
            </a:r>
            <a:r>
              <a:rPr lang="ro-RO" sz="1800" dirty="0">
                <a:solidFill>
                  <a:schemeClr val="tx2">
                    <a:lumMod val="75000"/>
                  </a:schemeClr>
                </a:solidFill>
                <a:latin typeface="Cambria" panose="02040503050406030204" pitchFamily="18" charset="0"/>
              </a:rPr>
              <a:t>acestuia</a:t>
            </a:r>
            <a:r>
              <a:rPr lang="vi-VN" sz="1800" dirty="0">
                <a:solidFill>
                  <a:schemeClr val="tx2">
                    <a:lumMod val="75000"/>
                  </a:schemeClr>
                </a:solidFill>
                <a:latin typeface="Cambria" panose="02040503050406030204" pitchFamily="18" charset="0"/>
              </a:rPr>
              <a:t>. Mai mult, după utilizare</a:t>
            </a:r>
            <a:r>
              <a:rPr lang="ro-RO" sz="1800" dirty="0">
                <a:solidFill>
                  <a:schemeClr val="tx2">
                    <a:lumMod val="75000"/>
                  </a:schemeClr>
                </a:solidFill>
                <a:latin typeface="Cambria" panose="02040503050406030204" pitchFamily="18" charset="0"/>
              </a:rPr>
              <a:t>, </a:t>
            </a:r>
            <a:r>
              <a:rPr lang="vi-VN" sz="1800" dirty="0">
                <a:solidFill>
                  <a:schemeClr val="tx2">
                    <a:lumMod val="75000"/>
                  </a:schemeClr>
                </a:solidFill>
                <a:latin typeface="Cambria" panose="02040503050406030204" pitchFamily="18" charset="0"/>
              </a:rPr>
              <a:t>nu </a:t>
            </a:r>
            <a:r>
              <a:rPr lang="ro-RO" sz="1800" dirty="0">
                <a:solidFill>
                  <a:schemeClr val="tx2">
                    <a:lumMod val="75000"/>
                  </a:schemeClr>
                </a:solidFill>
                <a:latin typeface="Cambria" panose="02040503050406030204" pitchFamily="18" charset="0"/>
              </a:rPr>
              <a:t>este obligatoriu</a:t>
            </a:r>
            <a:r>
              <a:rPr lang="vi-VN" sz="1800" dirty="0">
                <a:solidFill>
                  <a:schemeClr val="tx2">
                    <a:lumMod val="75000"/>
                  </a:schemeClr>
                </a:solidFill>
                <a:latin typeface="Cambria" panose="02040503050406030204" pitchFamily="18" charset="0"/>
              </a:rPr>
              <a:t> </a:t>
            </a:r>
            <a:r>
              <a:rPr lang="ro-RO" sz="1800" dirty="0">
                <a:solidFill>
                  <a:schemeClr val="tx2">
                    <a:lumMod val="75000"/>
                  </a:schemeClr>
                </a:solidFill>
                <a:latin typeface="Cambria" panose="02040503050406030204" pitchFamily="18" charset="0"/>
              </a:rPr>
              <a:t>ca </a:t>
            </a:r>
            <a:r>
              <a:rPr lang="vi-VN" sz="1800" dirty="0">
                <a:solidFill>
                  <a:schemeClr val="tx2">
                    <a:lumMod val="75000"/>
                  </a:schemeClr>
                </a:solidFill>
                <a:latin typeface="Cambria" panose="02040503050406030204" pitchFamily="18" charset="0"/>
              </a:rPr>
              <a:t>echipamentul să rămână în proprietatea partenerului de proiect care a raportat costurile aferente</a:t>
            </a:r>
            <a:r>
              <a:rPr lang="ro-RO" sz="1800" dirty="0">
                <a:solidFill>
                  <a:schemeClr val="tx2">
                    <a:lumMod val="75000"/>
                  </a:schemeClr>
                </a:solidFill>
                <a:latin typeface="Cambria" panose="02040503050406030204" pitchFamily="18" charset="0"/>
              </a:rPr>
              <a:t>.</a:t>
            </a:r>
          </a:p>
          <a:p>
            <a:pPr marL="342900" indent="-342900" algn="l">
              <a:buFont typeface="Wingdings" pitchFamily="2" charset="2"/>
              <a:buChar char="Ø"/>
            </a:pPr>
            <a:r>
              <a:rPr lang="ro-RO" sz="1800" b="1" dirty="0">
                <a:solidFill>
                  <a:schemeClr val="tx2">
                    <a:lumMod val="75000"/>
                  </a:schemeClr>
                </a:solidFill>
                <a:latin typeface="Cambria" panose="02040503050406030204" pitchFamily="18" charset="0"/>
              </a:rPr>
              <a:t>Pentru echipamentele care fac parte dintr-o investiție, </a:t>
            </a:r>
            <a:r>
              <a:rPr lang="vi-VN" sz="1800" b="1" dirty="0">
                <a:solidFill>
                  <a:schemeClr val="tx2">
                    <a:lumMod val="75000"/>
                  </a:schemeClr>
                </a:solidFill>
                <a:latin typeface="Cambria" panose="02040503050406030204" pitchFamily="18" charset="0"/>
              </a:rPr>
              <a:t>costul total al echipamentului este eligibil</a:t>
            </a:r>
            <a:r>
              <a:rPr lang="ro-RO" sz="1800" b="1" dirty="0">
                <a:solidFill>
                  <a:schemeClr val="tx2">
                    <a:lumMod val="75000"/>
                  </a:schemeClr>
                </a:solidFill>
                <a:latin typeface="Cambria" panose="02040503050406030204" pitchFamily="18" charset="0"/>
              </a:rPr>
              <a:t>:</a:t>
            </a:r>
          </a:p>
          <a:p>
            <a:pPr marL="742950" lvl="1" indent="-285750" algn="l">
              <a:buFont typeface="Arial" pitchFamily="34" charset="0"/>
              <a:buChar char="•"/>
            </a:pPr>
            <a:r>
              <a:rPr lang="ro-RO" sz="1800" b="1" dirty="0">
                <a:solidFill>
                  <a:schemeClr val="tx2">
                    <a:lumMod val="75000"/>
                  </a:schemeClr>
                </a:solidFill>
                <a:latin typeface="Cambria" panose="02040503050406030204" pitchFamily="18" charset="0"/>
              </a:rPr>
              <a:t>aceste </a:t>
            </a:r>
            <a:r>
              <a:rPr lang="vi-VN" sz="1800" b="1" dirty="0">
                <a:solidFill>
                  <a:schemeClr val="tx2">
                    <a:lumMod val="75000"/>
                  </a:schemeClr>
                </a:solidFill>
                <a:latin typeface="Cambria" panose="02040503050406030204" pitchFamily="18" charset="0"/>
              </a:rPr>
              <a:t>echipament</a:t>
            </a:r>
            <a:r>
              <a:rPr lang="ro-RO" sz="1800" b="1" dirty="0">
                <a:solidFill>
                  <a:schemeClr val="tx2">
                    <a:lumMod val="75000"/>
                  </a:schemeClr>
                </a:solidFill>
                <a:latin typeface="Cambria" panose="02040503050406030204" pitchFamily="18" charset="0"/>
              </a:rPr>
              <a:t>e</a:t>
            </a:r>
            <a:r>
              <a:rPr lang="vi-VN" sz="1800" b="1" dirty="0">
                <a:solidFill>
                  <a:schemeClr val="tx2">
                    <a:lumMod val="75000"/>
                  </a:schemeClr>
                </a:solidFill>
                <a:latin typeface="Cambria" panose="02040503050406030204" pitchFamily="18" charset="0"/>
              </a:rPr>
              <a:t> fac parte sau reprezintă</a:t>
            </a:r>
            <a:r>
              <a:rPr lang="ro-RO" sz="1800" b="1" dirty="0">
                <a:solidFill>
                  <a:schemeClr val="tx2">
                    <a:lumMod val="75000"/>
                  </a:schemeClr>
                </a:solidFill>
                <a:latin typeface="Cambria" panose="02040503050406030204" pitchFamily="18" charset="0"/>
              </a:rPr>
              <a:t> </a:t>
            </a:r>
            <a:r>
              <a:rPr lang="vi-VN" sz="1800" b="1" dirty="0">
                <a:solidFill>
                  <a:schemeClr val="tx2">
                    <a:lumMod val="75000"/>
                  </a:schemeClr>
                </a:solidFill>
                <a:latin typeface="Cambria" panose="02040503050406030204" pitchFamily="18" charset="0"/>
              </a:rPr>
              <a:t>integral un element de investiții, care a fost aprobat </a:t>
            </a:r>
            <a:r>
              <a:rPr lang="ro-RO" sz="1800" b="1" dirty="0">
                <a:solidFill>
                  <a:schemeClr val="tx2">
                    <a:lumMod val="75000"/>
                  </a:schemeClr>
                </a:solidFill>
                <a:latin typeface="Cambria" panose="02040503050406030204" pitchFamily="18" charset="0"/>
              </a:rPr>
              <a:t>si este specificat in</a:t>
            </a:r>
            <a:r>
              <a:rPr lang="vi-VN" sz="1800" b="1" dirty="0">
                <a:solidFill>
                  <a:schemeClr val="tx2">
                    <a:lumMod val="75000"/>
                  </a:schemeClr>
                </a:solidFill>
                <a:latin typeface="Cambria" panose="02040503050406030204" pitchFamily="18" charset="0"/>
              </a:rPr>
              <a:t> A</a:t>
            </a:r>
            <a:r>
              <a:rPr lang="en-US" sz="1800" b="1" dirty="0">
                <a:solidFill>
                  <a:schemeClr val="tx2">
                    <a:lumMod val="75000"/>
                  </a:schemeClr>
                </a:solidFill>
                <a:latin typeface="Cambria" panose="02040503050406030204" pitchFamily="18" charset="0"/>
              </a:rPr>
              <a:t>F;</a:t>
            </a:r>
            <a:r>
              <a:rPr lang="vi-VN" sz="1800" b="1" dirty="0">
                <a:solidFill>
                  <a:schemeClr val="tx2">
                    <a:lumMod val="75000"/>
                  </a:schemeClr>
                </a:solidFill>
                <a:latin typeface="Cambria" panose="02040503050406030204" pitchFamily="18" charset="0"/>
              </a:rPr>
              <a:t> </a:t>
            </a:r>
          </a:p>
          <a:p>
            <a:pPr marL="742950" lvl="1" indent="-285750" algn="l">
              <a:buFont typeface="Arial" pitchFamily="34" charset="0"/>
              <a:buChar char="•"/>
            </a:pPr>
            <a:r>
              <a:rPr lang="ro-RO" sz="1800" b="1" dirty="0">
                <a:solidFill>
                  <a:schemeClr val="tx2">
                    <a:lumMod val="75000"/>
                  </a:schemeClr>
                </a:solidFill>
                <a:latin typeface="Cambria" panose="02040503050406030204" pitchFamily="18" charset="0"/>
              </a:rPr>
              <a:t>în general, sunt menționate în cadrul </a:t>
            </a:r>
            <a:r>
              <a:rPr lang="vi-VN" sz="1800" b="1" dirty="0">
                <a:solidFill>
                  <a:schemeClr val="tx2">
                    <a:lumMod val="75000"/>
                  </a:schemeClr>
                </a:solidFill>
                <a:latin typeface="Cambria" panose="02040503050406030204" pitchFamily="18" charset="0"/>
              </a:rPr>
              <a:t>bugetu</a:t>
            </a:r>
            <a:r>
              <a:rPr lang="ro-RO" sz="1800" b="1" dirty="0">
                <a:solidFill>
                  <a:schemeClr val="tx2">
                    <a:lumMod val="75000"/>
                  </a:schemeClr>
                </a:solidFill>
                <a:latin typeface="Cambria" panose="02040503050406030204" pitchFamily="18" charset="0"/>
              </a:rPr>
              <a:t>lui liniei de echipamente,</a:t>
            </a:r>
          </a:p>
          <a:p>
            <a:pPr marL="742950" lvl="1" indent="-285750" algn="l">
              <a:buFont typeface="Arial" pitchFamily="34" charset="0"/>
              <a:buChar char="•"/>
            </a:pPr>
            <a:r>
              <a:rPr lang="ro-RO" sz="1800" b="1" dirty="0">
                <a:solidFill>
                  <a:schemeClr val="tx2">
                    <a:lumMod val="75000"/>
                  </a:schemeClr>
                </a:solidFill>
                <a:latin typeface="Cambria" panose="02040503050406030204" pitchFamily="18" charset="0"/>
              </a:rPr>
              <a:t>e</a:t>
            </a:r>
            <a:r>
              <a:rPr lang="vi-VN" sz="1800" b="1" dirty="0">
                <a:solidFill>
                  <a:schemeClr val="tx2">
                    <a:lumMod val="75000"/>
                  </a:schemeClr>
                </a:solidFill>
                <a:latin typeface="Cambria" panose="02040503050406030204" pitchFamily="18" charset="0"/>
              </a:rPr>
              <a:t>chipamentul </a:t>
            </a:r>
            <a:r>
              <a:rPr lang="ro-RO" sz="1800" b="1" dirty="0">
                <a:solidFill>
                  <a:schemeClr val="tx2">
                    <a:lumMod val="75000"/>
                  </a:schemeClr>
                </a:solidFill>
                <a:latin typeface="Cambria" panose="02040503050406030204" pitchFamily="18" charset="0"/>
              </a:rPr>
              <a:t>este </a:t>
            </a:r>
            <a:r>
              <a:rPr lang="vi-VN" sz="1800" b="1" dirty="0">
                <a:solidFill>
                  <a:schemeClr val="tx2">
                    <a:lumMod val="75000"/>
                  </a:schemeClr>
                </a:solidFill>
                <a:latin typeface="Cambria" panose="02040503050406030204" pitchFamily="18" charset="0"/>
              </a:rPr>
              <a:t>utilizat </a:t>
            </a:r>
            <a:r>
              <a:rPr lang="ro-RO" sz="1800" b="1" dirty="0">
                <a:solidFill>
                  <a:schemeClr val="tx2">
                    <a:lumMod val="75000"/>
                  </a:schemeClr>
                </a:solidFill>
                <a:latin typeface="Cambria" panose="02040503050406030204" pitchFamily="18" charset="0"/>
              </a:rPr>
              <a:t>doar</a:t>
            </a:r>
            <a:r>
              <a:rPr lang="vi-VN" sz="1800" b="1" dirty="0">
                <a:solidFill>
                  <a:schemeClr val="tx2">
                    <a:lumMod val="75000"/>
                  </a:schemeClr>
                </a:solidFill>
                <a:latin typeface="Cambria" panose="02040503050406030204" pitchFamily="18" charset="0"/>
              </a:rPr>
              <a:t> în scopurile proiectului, pe durata </a:t>
            </a:r>
            <a:r>
              <a:rPr lang="ro-RO" sz="1800" b="1" dirty="0">
                <a:solidFill>
                  <a:schemeClr val="tx2">
                    <a:lumMod val="75000"/>
                  </a:schemeClr>
                </a:solidFill>
                <a:latin typeface="Cambria" panose="02040503050406030204" pitchFamily="18" charset="0"/>
              </a:rPr>
              <a:t>de implementare a </a:t>
            </a:r>
            <a:r>
              <a:rPr lang="vi-VN" sz="1800" b="1" dirty="0">
                <a:solidFill>
                  <a:schemeClr val="tx2">
                    <a:lumMod val="75000"/>
                  </a:schemeClr>
                </a:solidFill>
                <a:latin typeface="Cambria" panose="02040503050406030204" pitchFamily="18" charset="0"/>
              </a:rPr>
              <a:t>proiectului.</a:t>
            </a:r>
            <a:endParaRPr lang="ro-RO" sz="1800" b="1" dirty="0">
              <a:solidFill>
                <a:schemeClr val="tx2">
                  <a:lumMod val="75000"/>
                </a:schemeClr>
              </a:solidFill>
              <a:latin typeface="Cambria" panose="02040503050406030204" pitchFamily="18" charset="0"/>
            </a:endParaRPr>
          </a:p>
          <a:p>
            <a:pPr algn="l">
              <a:spcBef>
                <a:spcPts val="1200"/>
              </a:spcBef>
              <a:buClr>
                <a:srgbClr val="C00000"/>
              </a:buClr>
              <a:buSzPct val="150000"/>
            </a:pPr>
            <a:r>
              <a:rPr lang="ro-RO" sz="1800" b="1" dirty="0">
                <a:solidFill>
                  <a:srgbClr val="C00000"/>
                </a:solidFill>
                <a:latin typeface="Cambria" panose="02040503050406030204" pitchFamily="18" charset="0"/>
              </a:rPr>
              <a:t>S</a:t>
            </a:r>
            <a:r>
              <a:rPr lang="vi-VN" sz="1800" b="1" dirty="0">
                <a:solidFill>
                  <a:srgbClr val="C00000"/>
                </a:solidFill>
                <a:latin typeface="Cambria" panose="02040503050406030204" pitchFamily="18" charset="0"/>
              </a:rPr>
              <a:t>copul și dreptul de proprietate asupra echipamentului, care face parte dintr-o investiție</a:t>
            </a:r>
            <a:r>
              <a:rPr lang="en-US" sz="1800" b="1" dirty="0">
                <a:solidFill>
                  <a:srgbClr val="C00000"/>
                </a:solidFill>
                <a:latin typeface="Cambria" panose="02040503050406030204" pitchFamily="18" charset="0"/>
              </a:rPr>
              <a:t>,</a:t>
            </a:r>
            <a:r>
              <a:rPr lang="vi-VN" sz="1800" b="1" dirty="0">
                <a:solidFill>
                  <a:srgbClr val="C00000"/>
                </a:solidFill>
                <a:latin typeface="Cambria" panose="02040503050406030204" pitchFamily="18" charset="0"/>
              </a:rPr>
              <a:t> nu se schimbă timp de cel puțin 5 ani de la data finalizării proiectului.</a:t>
            </a:r>
            <a:endParaRPr lang="ro-RO" sz="1800" b="1" dirty="0">
              <a:solidFill>
                <a:srgbClr val="C00000"/>
              </a:solidFill>
              <a:latin typeface="Cambria" panose="02040503050406030204" pitchFamily="18" charset="0"/>
            </a:endParaRPr>
          </a:p>
          <a:p>
            <a:pPr algn="l">
              <a:spcBef>
                <a:spcPts val="1200"/>
              </a:spcBef>
              <a:buClr>
                <a:srgbClr val="C00000"/>
              </a:buClr>
              <a:buSzPct val="150000"/>
            </a:pPr>
            <a:r>
              <a:rPr lang="vi-VN" sz="1800" b="1" dirty="0">
                <a:solidFill>
                  <a:srgbClr val="C00000"/>
                </a:solidFill>
                <a:latin typeface="Cambria" panose="02040503050406030204" pitchFamily="18" charset="0"/>
              </a:rPr>
              <a:t>Orice modificare asupra liniei bugetare a echipamentelor</a:t>
            </a:r>
            <a:r>
              <a:rPr lang="ro-RO" sz="1800" b="1" dirty="0">
                <a:solidFill>
                  <a:srgbClr val="C00000"/>
                </a:solidFill>
                <a:latin typeface="Cambria" panose="02040503050406030204" pitchFamily="18" charset="0"/>
              </a:rPr>
              <a:t>, ce poate surveni pe perioada de implementare a </a:t>
            </a:r>
            <a:r>
              <a:rPr lang="vi-VN" sz="1800" b="1" dirty="0">
                <a:solidFill>
                  <a:srgbClr val="C00000"/>
                </a:solidFill>
                <a:latin typeface="Cambria" panose="02040503050406030204" pitchFamily="18" charset="0"/>
              </a:rPr>
              <a:t>proiectului</a:t>
            </a:r>
            <a:r>
              <a:rPr lang="ro-RO" sz="1800" b="1" dirty="0">
                <a:solidFill>
                  <a:srgbClr val="C00000"/>
                </a:solidFill>
                <a:latin typeface="Cambria" panose="02040503050406030204" pitchFamily="18" charset="0"/>
              </a:rPr>
              <a:t>,</a:t>
            </a:r>
            <a:r>
              <a:rPr lang="vi-VN" sz="1800" b="1" dirty="0">
                <a:solidFill>
                  <a:srgbClr val="C00000"/>
                </a:solidFill>
                <a:latin typeface="Cambria" panose="02040503050406030204" pitchFamily="18" charset="0"/>
              </a:rPr>
              <a:t> necesită aprobarea Secretariatului Comun (modificări minore) sau a Comitetului de Monitorizare (modificări majore), în conformitate cu regulile aplicabile privind modificările.</a:t>
            </a:r>
            <a:endParaRPr lang="ro-RO" sz="1800" b="1" dirty="0">
              <a:solidFill>
                <a:srgbClr val="C00000"/>
              </a:solidFill>
              <a:latin typeface="Cambria" panose="02040503050406030204" pitchFamily="18" charset="0"/>
            </a:endParaRPr>
          </a:p>
          <a:p>
            <a:pPr marL="742950" lvl="1" indent="-285750" algn="l">
              <a:buFont typeface="Arial" pitchFamily="34" charset="0"/>
              <a:buChar char="•"/>
            </a:pPr>
            <a:endParaRPr lang="ro-RO" sz="1400" b="1" dirty="0">
              <a:solidFill>
                <a:srgbClr val="4F81BD"/>
              </a:solidFill>
              <a:latin typeface="Cambria" panose="02040503050406030204" pitchFamily="18" charset="0"/>
            </a:endParaRPr>
          </a:p>
          <a:p>
            <a:pPr algn="l"/>
            <a:endParaRPr lang="ro-RO" sz="1800" b="1" dirty="0">
              <a:solidFill>
                <a:srgbClr val="4F81BD"/>
              </a:solidFill>
              <a:latin typeface="Cambria" panose="02040503050406030204" pitchFamily="18" charset="0"/>
            </a:endParaRPr>
          </a:p>
          <a:p>
            <a:pPr marL="342900" indent="-342900" algn="l">
              <a:buFont typeface="Wingdings" pitchFamily="2" charset="2"/>
              <a:buChar char="Ø"/>
            </a:pPr>
            <a:endParaRPr lang="ro-RO" sz="1800" dirty="0">
              <a:solidFill>
                <a:srgbClr val="4F81BD"/>
              </a:solidFill>
              <a:latin typeface="Cambria" panose="02040503050406030204" pitchFamily="18" charset="0"/>
            </a:endParaRPr>
          </a:p>
          <a:p>
            <a:pPr marL="342900" indent="-342900" algn="l">
              <a:buFont typeface="Wingdings" pitchFamily="2" charset="2"/>
              <a:buChar char="Ø"/>
            </a:pPr>
            <a:endParaRPr lang="hu-HU" sz="1800" dirty="0">
              <a:solidFill>
                <a:srgbClr val="4F81BD"/>
              </a:solidFill>
              <a:latin typeface="Cambria" panose="02040503050406030204" pitchFamily="18" charset="0"/>
            </a:endParaRPr>
          </a:p>
          <a:p>
            <a:pPr marL="457200" indent="-457200" algn="l">
              <a:buFont typeface="Arial" panose="020B0604020202020204" pitchFamily="34" charset="0"/>
              <a:buChar char="•"/>
            </a:pPr>
            <a:endParaRPr lang="en-US" sz="2600" dirty="0">
              <a:solidFill>
                <a:srgbClr val="4F81BD"/>
              </a:solidFill>
              <a:latin typeface="Cambria" panose="02040503050406030204" pitchFamily="18" charset="0"/>
            </a:endParaRPr>
          </a:p>
        </p:txBody>
      </p:sp>
      <p:pic>
        <p:nvPicPr>
          <p:cNvPr id="4" name="Picture 2" descr="atten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878" y="5494806"/>
            <a:ext cx="4572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atten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4653136"/>
            <a:ext cx="4572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250077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hu-HU" sz="3000" dirty="0">
                <a:solidFill>
                  <a:srgbClr val="4F81BD">
                    <a:lumMod val="75000"/>
                  </a:srgbClr>
                </a:solidFill>
                <a:latin typeface="Cambria" panose="02040503050406030204" pitchFamily="18" charset="0"/>
              </a:rPr>
              <a:t>Cheltuieli cu echipamentele</a:t>
            </a:r>
          </a:p>
        </p:txBody>
      </p:sp>
      <p:sp>
        <p:nvSpPr>
          <p:cNvPr id="7" name="Alcím 2"/>
          <p:cNvSpPr>
            <a:spLocks noGrp="1"/>
          </p:cNvSpPr>
          <p:nvPr>
            <p:ph type="subTitle" idx="1"/>
          </p:nvPr>
        </p:nvSpPr>
        <p:spPr>
          <a:xfrm>
            <a:off x="683568" y="1556792"/>
            <a:ext cx="8460432" cy="5040560"/>
          </a:xfrm>
          <a:ln>
            <a:noFill/>
          </a:ln>
        </p:spPr>
        <p:txBody>
          <a:bodyPr>
            <a:normAutofit lnSpcReduction="10000"/>
          </a:bodyPr>
          <a:lstStyle/>
          <a:p>
            <a:pPr marL="342900" lvl="0" indent="-342900" algn="l">
              <a:spcBef>
                <a:spcPts val="0"/>
              </a:spcBef>
              <a:spcAft>
                <a:spcPts val="600"/>
              </a:spcAft>
              <a:buFont typeface="Wingdings" pitchFamily="2" charset="2"/>
              <a:buChar char="Ø"/>
            </a:pPr>
            <a:r>
              <a:rPr lang="ro-RO" sz="2100" dirty="0">
                <a:solidFill>
                  <a:srgbClr val="1F497D">
                    <a:lumMod val="75000"/>
                  </a:srgbClr>
                </a:solidFill>
                <a:latin typeface="Cambria" panose="02040503050406030204" pitchFamily="18" charset="0"/>
              </a:rPr>
              <a:t>Documente justificative aferente cheltuielilor cu echipamentele si așezarea acestora in biblioraft:</a:t>
            </a:r>
          </a:p>
          <a:p>
            <a:pPr marL="457200" indent="-457200" algn="l">
              <a:buFont typeface="+mj-lt"/>
              <a:buAutoNum type="arabicPeriod"/>
            </a:pPr>
            <a:r>
              <a:rPr lang="ro-RO" sz="2200" dirty="0">
                <a:solidFill>
                  <a:schemeClr val="tx2">
                    <a:lumMod val="75000"/>
                  </a:schemeClr>
                </a:solidFill>
                <a:latin typeface="Cambria" panose="02040503050406030204" pitchFamily="18" charset="0"/>
              </a:rPr>
              <a:t>Dosarul achiziției (CD);</a:t>
            </a:r>
          </a:p>
          <a:p>
            <a:pPr marL="457200" indent="-457200" algn="l">
              <a:buFont typeface="+mj-lt"/>
              <a:buAutoNum type="arabicPeriod"/>
            </a:pPr>
            <a:r>
              <a:rPr lang="ro-RO" sz="2200" dirty="0">
                <a:solidFill>
                  <a:schemeClr val="tx2">
                    <a:lumMod val="75000"/>
                  </a:schemeClr>
                </a:solidFill>
                <a:latin typeface="Cambria" panose="02040503050406030204" pitchFamily="18" charset="0"/>
              </a:rPr>
              <a:t>Contractul;</a:t>
            </a:r>
          </a:p>
          <a:p>
            <a:pPr marL="457200" indent="-457200" algn="l">
              <a:buFont typeface="+mj-lt"/>
              <a:buAutoNum type="arabicPeriod"/>
            </a:pPr>
            <a:r>
              <a:rPr lang="ro-RO" sz="2200" dirty="0">
                <a:solidFill>
                  <a:schemeClr val="tx2">
                    <a:lumMod val="75000"/>
                  </a:schemeClr>
                </a:solidFill>
                <a:latin typeface="Cambria" panose="02040503050406030204" pitchFamily="18" charset="0"/>
              </a:rPr>
              <a:t>Facturi; </a:t>
            </a:r>
          </a:p>
          <a:p>
            <a:pPr marL="457200" indent="-457200" algn="l">
              <a:buFont typeface="+mj-lt"/>
              <a:buAutoNum type="arabicPeriod"/>
            </a:pPr>
            <a:r>
              <a:rPr lang="ro-RO" sz="2200" dirty="0">
                <a:solidFill>
                  <a:schemeClr val="tx2">
                    <a:lumMod val="75000"/>
                  </a:schemeClr>
                </a:solidFill>
                <a:latin typeface="Cambria" panose="02040503050406030204" pitchFamily="18" charset="0"/>
              </a:rPr>
              <a:t>Dovada plății (de ex. ordine de plată, extras de cont  etc.)</a:t>
            </a:r>
            <a:r>
              <a:rPr lang="en-US" sz="2200" dirty="0">
                <a:solidFill>
                  <a:schemeClr val="tx2">
                    <a:lumMod val="75000"/>
                  </a:schemeClr>
                </a:solidFill>
                <a:latin typeface="Cambria" panose="02040503050406030204" pitchFamily="18" charset="0"/>
              </a:rPr>
              <a:t>;</a:t>
            </a:r>
            <a:endParaRPr lang="ro-RO" sz="2200" dirty="0">
              <a:solidFill>
                <a:schemeClr val="tx2">
                  <a:lumMod val="75000"/>
                </a:schemeClr>
              </a:solidFill>
              <a:latin typeface="Cambria" panose="02040503050406030204" pitchFamily="18" charset="0"/>
            </a:endParaRPr>
          </a:p>
          <a:p>
            <a:pPr marL="457200" indent="-457200" algn="l">
              <a:buFont typeface="+mj-lt"/>
              <a:buAutoNum type="arabicPeriod"/>
            </a:pPr>
            <a:r>
              <a:rPr lang="ro-RO" sz="2200" dirty="0">
                <a:solidFill>
                  <a:schemeClr val="tx2">
                    <a:lumMod val="75000"/>
                  </a:schemeClr>
                </a:solidFill>
                <a:latin typeface="Cambria" panose="02040503050406030204" pitchFamily="18" charset="0"/>
              </a:rPr>
              <a:t>Scheme/ modalități de calcul pentru amortizare (fișa mijlocului fix)</a:t>
            </a:r>
            <a:r>
              <a:rPr lang="en-US" sz="2200" dirty="0">
                <a:solidFill>
                  <a:schemeClr val="tx2">
                    <a:lumMod val="75000"/>
                  </a:schemeClr>
                </a:solidFill>
                <a:latin typeface="Cambria" panose="02040503050406030204" pitchFamily="18" charset="0"/>
              </a:rPr>
              <a:t>;</a:t>
            </a:r>
            <a:endParaRPr lang="ro-RO" sz="2200" dirty="0">
              <a:solidFill>
                <a:schemeClr val="tx2">
                  <a:lumMod val="75000"/>
                </a:schemeClr>
              </a:solidFill>
              <a:latin typeface="Cambria" panose="02040503050406030204" pitchFamily="18" charset="0"/>
            </a:endParaRPr>
          </a:p>
          <a:p>
            <a:pPr marL="457200" indent="-457200" algn="l">
              <a:buFont typeface="+mj-lt"/>
              <a:buAutoNum type="arabicPeriod"/>
            </a:pPr>
            <a:r>
              <a:rPr lang="ro-RO" sz="2200" dirty="0">
                <a:solidFill>
                  <a:schemeClr val="tx2">
                    <a:lumMod val="75000"/>
                  </a:schemeClr>
                </a:solidFill>
                <a:latin typeface="Cambria" panose="02040503050406030204" pitchFamily="18" charset="0"/>
              </a:rPr>
              <a:t>Dovada existenței (fotografii, procese verbale de recepție, procese verbale de dare în folosință etc.)</a:t>
            </a:r>
            <a:r>
              <a:rPr lang="en-US" sz="2200" dirty="0">
                <a:solidFill>
                  <a:schemeClr val="tx2">
                    <a:lumMod val="75000"/>
                  </a:schemeClr>
                </a:solidFill>
                <a:latin typeface="Cambria" panose="02040503050406030204" pitchFamily="18" charset="0"/>
              </a:rPr>
              <a:t>;</a:t>
            </a:r>
            <a:endParaRPr lang="ro-RO" sz="2200" dirty="0">
              <a:solidFill>
                <a:schemeClr val="tx2">
                  <a:lumMod val="75000"/>
                </a:schemeClr>
              </a:solidFill>
              <a:latin typeface="Cambria" panose="02040503050406030204" pitchFamily="18" charset="0"/>
            </a:endParaRPr>
          </a:p>
          <a:p>
            <a:pPr marL="457200" indent="-457200" algn="l">
              <a:buFont typeface="+mj-lt"/>
              <a:buAutoNum type="arabicPeriod"/>
            </a:pPr>
            <a:r>
              <a:rPr lang="ro-RO" sz="2200" dirty="0">
                <a:solidFill>
                  <a:schemeClr val="tx2">
                    <a:lumMod val="75000"/>
                  </a:schemeClr>
                </a:solidFill>
                <a:latin typeface="Cambria" panose="02040503050406030204" pitchFamily="18" charset="0"/>
              </a:rPr>
              <a:t>Fișe de înregistrări contabile pe cont analitic;</a:t>
            </a:r>
          </a:p>
          <a:p>
            <a:pPr algn="l">
              <a:spcBef>
                <a:spcPts val="1800"/>
              </a:spcBef>
              <a:buClr>
                <a:srgbClr val="C00000"/>
              </a:buClr>
              <a:buSzPct val="150000"/>
            </a:pPr>
            <a:r>
              <a:rPr lang="ro-RO" sz="1800" b="1" dirty="0">
                <a:solidFill>
                  <a:srgbClr val="C00000"/>
                </a:solidFill>
                <a:latin typeface="Cambria" panose="02040503050406030204" pitchFamily="18" charset="0"/>
              </a:rPr>
              <a:t>Echipamentele second hand sunt neeligibile.</a:t>
            </a:r>
          </a:p>
          <a:p>
            <a:pPr algn="l">
              <a:spcBef>
                <a:spcPts val="1800"/>
              </a:spcBef>
              <a:buClr>
                <a:srgbClr val="C00000"/>
              </a:buClr>
              <a:buSzPct val="150000"/>
            </a:pPr>
            <a:r>
              <a:rPr lang="ro-RO" sz="1800" b="1" dirty="0">
                <a:solidFill>
                  <a:srgbClr val="C00000"/>
                </a:solidFill>
                <a:latin typeface="Cambria" panose="02040503050406030204" pitchFamily="18" charset="0"/>
              </a:rPr>
              <a:t>Respectarea regulilor de informare, publicitate și comunicare ale Programului.</a:t>
            </a:r>
          </a:p>
        </p:txBody>
      </p:sp>
      <p:pic>
        <p:nvPicPr>
          <p:cNvPr id="4" name="Picture 2" descr="atten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134" y="5706168"/>
            <a:ext cx="253938" cy="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atten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134" y="6182758"/>
            <a:ext cx="257348" cy="21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23849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ím 1"/>
          <p:cNvSpPr>
            <a:spLocks noGrp="1"/>
          </p:cNvSpPr>
          <p:nvPr>
            <p:ph type="ctrTitle"/>
          </p:nvPr>
        </p:nvSpPr>
        <p:spPr>
          <a:xfrm>
            <a:off x="685800" y="1772816"/>
            <a:ext cx="6334472" cy="2234679"/>
          </a:xfrm>
        </p:spPr>
        <p:txBody>
          <a:bodyPr anchor="t">
            <a:normAutofit/>
          </a:bodyPr>
          <a:lstStyle/>
          <a:p>
            <a:pPr algn="l"/>
            <a:r>
              <a:rPr lang="vi-VN" sz="4000" b="1" dirty="0">
                <a:solidFill>
                  <a:schemeClr val="accent1">
                    <a:lumMod val="75000"/>
                  </a:schemeClr>
                </a:solidFill>
                <a:latin typeface="Cambria" panose="02040503050406030204" pitchFamily="18" charset="0"/>
              </a:rPr>
              <a:t>Cheltuieli cu infrastructu</a:t>
            </a:r>
            <a:r>
              <a:rPr lang="ro-RO" sz="4000" b="1" dirty="0">
                <a:solidFill>
                  <a:schemeClr val="accent1">
                    <a:lumMod val="75000"/>
                  </a:schemeClr>
                </a:solidFill>
                <a:latin typeface="Cambria" panose="02040503050406030204" pitchFamily="18" charset="0"/>
              </a:rPr>
              <a:t>r</a:t>
            </a:r>
            <a:r>
              <a:rPr lang="vi-VN" sz="4000" b="1" dirty="0">
                <a:solidFill>
                  <a:schemeClr val="accent1">
                    <a:lumMod val="75000"/>
                  </a:schemeClr>
                </a:solidFill>
                <a:latin typeface="Cambria" panose="02040503050406030204" pitchFamily="18" charset="0"/>
              </a:rPr>
              <a:t>a și lucrări</a:t>
            </a:r>
            <a:endParaRPr lang="en-US" sz="4000" b="1" dirty="0">
              <a:solidFill>
                <a:schemeClr val="accent1">
                  <a:lumMod val="75000"/>
                </a:schemeClr>
              </a:solidFill>
              <a:latin typeface="Cambria" panose="02040503050406030204" pitchFamily="18" charset="0"/>
            </a:endParaRPr>
          </a:p>
        </p:txBody>
      </p:sp>
    </p:spTree>
    <p:extLst>
      <p:ext uri="{BB962C8B-B14F-4D97-AF65-F5344CB8AC3E}">
        <p14:creationId xmlns:p14="http://schemas.microsoft.com/office/powerpoint/2010/main" val="10492844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ím 1"/>
          <p:cNvSpPr txBox="1">
            <a:spLocks/>
          </p:cNvSpPr>
          <p:nvPr/>
        </p:nvSpPr>
        <p:spPr>
          <a:xfrm>
            <a:off x="3448608" y="404664"/>
            <a:ext cx="5011824" cy="864096"/>
          </a:xfrm>
          <a:prstGeom prst="rect">
            <a:avLst/>
          </a:prstGeom>
        </p:spPr>
        <p:txBody>
          <a:bodyPr vert="horz" lIns="91440" tIns="45720" rIns="91440" bIns="45720" rtlCol="0" anchor="t">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vi-VN" sz="3000" dirty="0">
                <a:solidFill>
                  <a:srgbClr val="4F81BD">
                    <a:lumMod val="75000"/>
                  </a:srgbClr>
                </a:solidFill>
                <a:latin typeface="Cambria" panose="02040503050406030204" pitchFamily="18" charset="0"/>
              </a:rPr>
              <a:t>Cheltuieli cu infrastructu</a:t>
            </a:r>
            <a:r>
              <a:rPr lang="ro-RO" sz="3000" dirty="0">
                <a:solidFill>
                  <a:srgbClr val="4F81BD">
                    <a:lumMod val="75000"/>
                  </a:srgbClr>
                </a:solidFill>
                <a:latin typeface="Cambria" panose="02040503050406030204" pitchFamily="18" charset="0"/>
              </a:rPr>
              <a:t>r</a:t>
            </a:r>
            <a:r>
              <a:rPr lang="vi-VN" sz="3000" dirty="0">
                <a:solidFill>
                  <a:srgbClr val="4F81BD">
                    <a:lumMod val="75000"/>
                  </a:srgbClr>
                </a:solidFill>
                <a:latin typeface="Cambria" panose="02040503050406030204" pitchFamily="18" charset="0"/>
              </a:rPr>
              <a:t>a și lucrări</a:t>
            </a:r>
            <a:endParaRPr lang="hu-HU" sz="3000" dirty="0">
              <a:solidFill>
                <a:srgbClr val="4F81BD">
                  <a:lumMod val="75000"/>
                </a:srgbClr>
              </a:solidFill>
              <a:latin typeface="Cambria" panose="02040503050406030204" pitchFamily="18" charset="0"/>
            </a:endParaRPr>
          </a:p>
        </p:txBody>
      </p:sp>
      <p:sp>
        <p:nvSpPr>
          <p:cNvPr id="7" name="Alcím 2"/>
          <p:cNvSpPr>
            <a:spLocks noGrp="1"/>
          </p:cNvSpPr>
          <p:nvPr>
            <p:ph type="subTitle" idx="1"/>
          </p:nvPr>
        </p:nvSpPr>
        <p:spPr>
          <a:xfrm>
            <a:off x="611560" y="1628800"/>
            <a:ext cx="8208912" cy="5112568"/>
          </a:xfrm>
        </p:spPr>
        <p:txBody>
          <a:bodyPr>
            <a:normAutofit fontScale="92500"/>
          </a:bodyPr>
          <a:lstStyle/>
          <a:p>
            <a:pPr algn="just">
              <a:spcBef>
                <a:spcPts val="0"/>
              </a:spcBef>
              <a:spcAft>
                <a:spcPts val="1200"/>
              </a:spcAft>
            </a:pPr>
            <a:r>
              <a:rPr lang="vi-VN" sz="2200" dirty="0">
                <a:solidFill>
                  <a:schemeClr val="tx2">
                    <a:lumMod val="75000"/>
                  </a:schemeClr>
                </a:solidFill>
                <a:latin typeface="Cambria" panose="02040503050406030204" pitchFamily="18" charset="0"/>
              </a:rPr>
              <a:t>Având în vedere că Programul Transnațional Dunărea nu are rolul unui program de investiții, </a:t>
            </a:r>
            <a:r>
              <a:rPr lang="vi-VN" sz="2200" u="sng" dirty="0">
                <a:solidFill>
                  <a:schemeClr val="tx2">
                    <a:lumMod val="75000"/>
                  </a:schemeClr>
                </a:solidFill>
                <a:latin typeface="Cambria" panose="02040503050406030204" pitchFamily="18" charset="0"/>
              </a:rPr>
              <a:t>sunt eligibile doar cheltuielile cu infrastructura la scară </a:t>
            </a:r>
            <a:r>
              <a:rPr lang="en-US" sz="2200" u="sng" dirty="0" err="1">
                <a:solidFill>
                  <a:schemeClr val="tx2">
                    <a:lumMod val="75000"/>
                  </a:schemeClr>
                </a:solidFill>
                <a:latin typeface="Cambria" panose="02040503050406030204" pitchFamily="18" charset="0"/>
              </a:rPr>
              <a:t>redus</a:t>
            </a:r>
            <a:r>
              <a:rPr lang="ro-RO" sz="2200" u="sng" dirty="0">
                <a:solidFill>
                  <a:schemeClr val="tx2">
                    <a:lumMod val="75000"/>
                  </a:schemeClr>
                </a:solidFill>
                <a:latin typeface="Cambria" panose="02040503050406030204" pitchFamily="18" charset="0"/>
              </a:rPr>
              <a:t>ă</a:t>
            </a:r>
            <a:r>
              <a:rPr lang="vi-VN" sz="2200" u="sng" dirty="0">
                <a:solidFill>
                  <a:schemeClr val="tx2">
                    <a:lumMod val="75000"/>
                  </a:schemeClr>
                </a:solidFill>
                <a:latin typeface="Cambria" panose="02040503050406030204" pitchFamily="18" charset="0"/>
              </a:rPr>
              <a:t> atunci când este demonstrat impactul transnațional al investiției și activitatea este aprobată în AF</a:t>
            </a:r>
            <a:r>
              <a:rPr lang="vi-VN" sz="2200" dirty="0">
                <a:solidFill>
                  <a:schemeClr val="tx2">
                    <a:lumMod val="75000"/>
                  </a:schemeClr>
                </a:solidFill>
                <a:latin typeface="Cambria" panose="02040503050406030204" pitchFamily="18" charset="0"/>
              </a:rPr>
              <a:t>.  </a:t>
            </a:r>
          </a:p>
          <a:p>
            <a:pPr algn="l">
              <a:spcBef>
                <a:spcPts val="0"/>
              </a:spcBef>
              <a:spcAft>
                <a:spcPts val="600"/>
              </a:spcAft>
            </a:pPr>
            <a:r>
              <a:rPr lang="vi-VN" sz="2200" dirty="0">
                <a:solidFill>
                  <a:schemeClr val="tx2">
                    <a:lumMod val="75000"/>
                  </a:schemeClr>
                </a:solidFill>
                <a:latin typeface="Cambria" panose="02040503050406030204" pitchFamily="18" charset="0"/>
              </a:rPr>
              <a:t>Cheltuielile de investiții pot include următoarele, care vor fi incluse în linia bugetară “Infrastructura și lucrări”, conform Directivei EU 24/2014, art. 2:</a:t>
            </a:r>
          </a:p>
          <a:p>
            <a:pPr marL="342900" indent="-342900" algn="l">
              <a:spcBef>
                <a:spcPts val="0"/>
              </a:spcBef>
              <a:buFont typeface="Wingdings" panose="05000000000000000000" pitchFamily="2" charset="2"/>
              <a:buChar char="Ø"/>
            </a:pPr>
            <a:r>
              <a:rPr lang="vi-VN" sz="2200" dirty="0">
                <a:solidFill>
                  <a:schemeClr val="tx2">
                    <a:lumMod val="75000"/>
                  </a:schemeClr>
                </a:solidFill>
                <a:latin typeface="Cambria" panose="02040503050406030204" pitchFamily="18" charset="0"/>
              </a:rPr>
              <a:t>Cheltuieli de execuție a lucrărilor;</a:t>
            </a:r>
          </a:p>
          <a:p>
            <a:pPr marL="342900" indent="-342900" algn="l">
              <a:spcBef>
                <a:spcPts val="0"/>
              </a:spcBef>
              <a:buFont typeface="Wingdings" panose="05000000000000000000" pitchFamily="2" charset="2"/>
              <a:buChar char="Ø"/>
            </a:pPr>
            <a:r>
              <a:rPr lang="vi-VN" sz="2200" dirty="0">
                <a:solidFill>
                  <a:schemeClr val="tx2">
                    <a:lumMod val="75000"/>
                  </a:schemeClr>
                </a:solidFill>
                <a:latin typeface="Cambria" panose="02040503050406030204" pitchFamily="18" charset="0"/>
              </a:rPr>
              <a:t>Cheltuieli de pregătire a lucrărilor;</a:t>
            </a:r>
          </a:p>
          <a:p>
            <a:pPr marL="342900" indent="-342900" algn="l">
              <a:spcBef>
                <a:spcPts val="0"/>
              </a:spcBef>
              <a:buFont typeface="Wingdings" panose="05000000000000000000" pitchFamily="2" charset="2"/>
              <a:buChar char="Ø"/>
            </a:pPr>
            <a:r>
              <a:rPr lang="vi-VN" sz="2200" dirty="0">
                <a:solidFill>
                  <a:schemeClr val="tx2">
                    <a:lumMod val="75000"/>
                  </a:schemeClr>
                </a:solidFill>
                <a:latin typeface="Cambria" panose="02040503050406030204" pitchFamily="18" charset="0"/>
              </a:rPr>
              <a:t>Cheltuieli cu recepția lucrărilor;</a:t>
            </a:r>
          </a:p>
          <a:p>
            <a:pPr marL="342900" indent="-342900" algn="l">
              <a:spcBef>
                <a:spcPts val="0"/>
              </a:spcBef>
              <a:buFont typeface="Wingdings" panose="05000000000000000000" pitchFamily="2" charset="2"/>
              <a:buChar char="Ø"/>
            </a:pPr>
            <a:r>
              <a:rPr lang="vi-VN" sz="2200" dirty="0">
                <a:solidFill>
                  <a:schemeClr val="tx2">
                    <a:lumMod val="75000"/>
                  </a:schemeClr>
                </a:solidFill>
                <a:latin typeface="Cambria" panose="02040503050406030204" pitchFamily="18" charset="0"/>
              </a:rPr>
              <a:t>Cheltuieli de mentenanță;</a:t>
            </a:r>
          </a:p>
          <a:p>
            <a:pPr marL="342900" indent="-342900" algn="l">
              <a:spcBef>
                <a:spcPts val="0"/>
              </a:spcBef>
              <a:buFont typeface="Wingdings" panose="05000000000000000000" pitchFamily="2" charset="2"/>
              <a:buChar char="Ø"/>
            </a:pPr>
            <a:r>
              <a:rPr lang="vi-VN" sz="2200" dirty="0">
                <a:solidFill>
                  <a:schemeClr val="tx2">
                    <a:lumMod val="75000"/>
                  </a:schemeClr>
                </a:solidFill>
                <a:latin typeface="Cambria" panose="02040503050406030204" pitchFamily="18" charset="0"/>
              </a:rPr>
              <a:t>Cheltuieli cu renovarea.</a:t>
            </a:r>
          </a:p>
          <a:p>
            <a:pPr algn="just">
              <a:spcBef>
                <a:spcPts val="1200"/>
              </a:spcBef>
            </a:pPr>
            <a:r>
              <a:rPr lang="vi-VN" sz="2200" b="1" dirty="0">
                <a:solidFill>
                  <a:schemeClr val="tx2">
                    <a:lumMod val="75000"/>
                  </a:schemeClr>
                </a:solidFill>
                <a:latin typeface="Cambria" panose="02040503050406030204" pitchFamily="18" charset="0"/>
              </a:rPr>
              <a:t>Este interzisă schimbarea destinației și dreptului de proprietate asupra infrastructurii timp de cel puțin 5 ani de la data finalizării proiectului.</a:t>
            </a:r>
          </a:p>
        </p:txBody>
      </p:sp>
      <p:pic>
        <p:nvPicPr>
          <p:cNvPr id="4" name="Picture 2" descr="atten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5733256"/>
            <a:ext cx="4572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28024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611560" y="1628800"/>
            <a:ext cx="8208912" cy="5040560"/>
          </a:xfrm>
        </p:spPr>
        <p:txBody>
          <a:bodyPr>
            <a:normAutofit fontScale="85000" lnSpcReduction="20000"/>
          </a:bodyPr>
          <a:lstStyle/>
          <a:p>
            <a:pPr algn="l">
              <a:lnSpc>
                <a:spcPct val="120000"/>
              </a:lnSpc>
              <a:spcBef>
                <a:spcPts val="0"/>
              </a:spcBef>
              <a:spcAft>
                <a:spcPts val="600"/>
              </a:spcAft>
            </a:pPr>
            <a:r>
              <a:rPr lang="vi-VN" sz="2200" b="1" u="sng" dirty="0">
                <a:solidFill>
                  <a:schemeClr val="tx2">
                    <a:lumMod val="75000"/>
                  </a:schemeClr>
                </a:solidFill>
                <a:latin typeface="Cambria" panose="02040503050406030204" pitchFamily="18" charset="0"/>
              </a:rPr>
              <a:t>Pentru a fi considerată eligibilă, cheltuiala trebuie să:</a:t>
            </a:r>
          </a:p>
          <a:p>
            <a:pPr marL="342900" indent="-342900" algn="just">
              <a:lnSpc>
                <a:spcPct val="120000"/>
              </a:lnSpc>
              <a:spcBef>
                <a:spcPts val="0"/>
              </a:spcBef>
              <a:buFont typeface="Wingdings" panose="05000000000000000000" pitchFamily="2" charset="2"/>
              <a:buChar char="Ø"/>
            </a:pPr>
            <a:r>
              <a:rPr lang="vi-VN" sz="2200" dirty="0">
                <a:solidFill>
                  <a:schemeClr val="tx2">
                    <a:lumMod val="75000"/>
                  </a:schemeClr>
                </a:solidFill>
                <a:latin typeface="Cambria" panose="02040503050406030204" pitchFamily="18" charset="0"/>
              </a:rPr>
              <a:t>Să urmărească </a:t>
            </a:r>
            <a:r>
              <a:rPr lang="vi-VN" sz="2200" b="1" dirty="0">
                <a:solidFill>
                  <a:schemeClr val="tx2">
                    <a:lumMod val="75000"/>
                  </a:schemeClr>
                </a:solidFill>
                <a:latin typeface="Cambria" panose="02040503050406030204" pitchFamily="18" charset="0"/>
              </a:rPr>
              <a:t>o legătură fizică sau funcțională transnațională peste frontiera națională</a:t>
            </a:r>
            <a:r>
              <a:rPr lang="vi-VN" sz="2200" dirty="0">
                <a:solidFill>
                  <a:schemeClr val="tx2">
                    <a:lumMod val="75000"/>
                  </a:schemeClr>
                </a:solidFill>
                <a:latin typeface="Cambria" panose="02040503050406030204" pitchFamily="18" charset="0"/>
              </a:rPr>
              <a:t> (de exemplu coridoare de transport), care a fost analizată din punct de vedere transnațional și are un impact clar asupra frontierelor naționale; </a:t>
            </a:r>
          </a:p>
          <a:p>
            <a:pPr marL="360363" algn="just">
              <a:lnSpc>
                <a:spcPct val="120000"/>
              </a:lnSpc>
              <a:spcBef>
                <a:spcPts val="0"/>
              </a:spcBef>
            </a:pPr>
            <a:r>
              <a:rPr lang="vi-VN" sz="2200" b="1" dirty="0">
                <a:solidFill>
                  <a:schemeClr val="tx2">
                    <a:lumMod val="75000"/>
                  </a:schemeClr>
                </a:solidFill>
                <a:latin typeface="Cambria" panose="02040503050406030204" pitchFamily="18" charset="0"/>
              </a:rPr>
              <a:t>sau</a:t>
            </a:r>
          </a:p>
          <a:p>
            <a:pPr marL="342900" indent="-342900" algn="just">
              <a:lnSpc>
                <a:spcPct val="120000"/>
              </a:lnSpc>
              <a:spcBef>
                <a:spcPts val="0"/>
              </a:spcBef>
              <a:buFont typeface="Wingdings" panose="05000000000000000000" pitchFamily="2" charset="2"/>
              <a:buChar char="Ø"/>
            </a:pPr>
            <a:r>
              <a:rPr lang="vi-VN" sz="2200" dirty="0">
                <a:solidFill>
                  <a:schemeClr val="tx2">
                    <a:lumMod val="75000"/>
                  </a:schemeClr>
                </a:solidFill>
                <a:latin typeface="Cambria" panose="02040503050406030204" pitchFamily="18" charset="0"/>
              </a:rPr>
              <a:t>Să creeze </a:t>
            </a:r>
            <a:r>
              <a:rPr lang="vi-VN" sz="2200" b="1" dirty="0">
                <a:solidFill>
                  <a:schemeClr val="tx2">
                    <a:lumMod val="75000"/>
                  </a:schemeClr>
                </a:solidFill>
                <a:latin typeface="Cambria" panose="02040503050406030204" pitchFamily="18" charset="0"/>
              </a:rPr>
              <a:t>o soluție practică transferabilă</a:t>
            </a:r>
            <a:r>
              <a:rPr lang="vi-VN" sz="2200" dirty="0">
                <a:solidFill>
                  <a:schemeClr val="tx2">
                    <a:lumMod val="75000"/>
                  </a:schemeClr>
                </a:solidFill>
                <a:latin typeface="Cambria" panose="02040503050406030204" pitchFamily="18" charset="0"/>
              </a:rPr>
              <a:t>, printr-un studiu de caz într-o zonă, care este evaluată în comun de către partenerii de proiect și transferată pentru testare în cel puțin alte două țări participante.</a:t>
            </a:r>
          </a:p>
          <a:p>
            <a:pPr algn="l">
              <a:lnSpc>
                <a:spcPct val="120000"/>
              </a:lnSpc>
              <a:spcBef>
                <a:spcPts val="1200"/>
              </a:spcBef>
              <a:spcAft>
                <a:spcPts val="600"/>
              </a:spcAft>
            </a:pPr>
            <a:r>
              <a:rPr lang="vi-VN" sz="2200" b="1" u="sng" dirty="0">
                <a:solidFill>
                  <a:schemeClr val="tx2">
                    <a:lumMod val="75000"/>
                  </a:schemeClr>
                </a:solidFill>
                <a:latin typeface="Cambria" panose="02040503050406030204" pitchFamily="18" charset="0"/>
              </a:rPr>
              <a:t>Următoarele cheltuieli sunt considerate neeligibile conform documentelor programului:</a:t>
            </a:r>
          </a:p>
          <a:p>
            <a:pPr marL="342900" indent="-342900" algn="l">
              <a:lnSpc>
                <a:spcPct val="120000"/>
              </a:lnSpc>
              <a:spcBef>
                <a:spcPts val="0"/>
              </a:spcBef>
              <a:buFont typeface="Wingdings" panose="05000000000000000000" pitchFamily="2" charset="2"/>
              <a:buChar char="Ø"/>
            </a:pPr>
            <a:r>
              <a:rPr lang="vi-VN" sz="2200" dirty="0">
                <a:solidFill>
                  <a:schemeClr val="tx2">
                    <a:lumMod val="75000"/>
                  </a:schemeClr>
                </a:solidFill>
                <a:latin typeface="Cambria" panose="02040503050406030204" pitchFamily="18" charset="0"/>
              </a:rPr>
              <a:t>Investițiile fără relevanță transnațională; </a:t>
            </a:r>
          </a:p>
          <a:p>
            <a:pPr marL="342900" indent="-342900" algn="l">
              <a:lnSpc>
                <a:spcPct val="120000"/>
              </a:lnSpc>
              <a:spcBef>
                <a:spcPts val="0"/>
              </a:spcBef>
              <a:buFont typeface="Wingdings" panose="05000000000000000000" pitchFamily="2" charset="2"/>
              <a:buChar char="Ø"/>
            </a:pPr>
            <a:r>
              <a:rPr lang="vi-VN" sz="2200" dirty="0">
                <a:solidFill>
                  <a:schemeClr val="tx2">
                    <a:lumMod val="75000"/>
                  </a:schemeClr>
                </a:solidFill>
                <a:latin typeface="Cambria" panose="02040503050406030204" pitchFamily="18" charset="0"/>
              </a:rPr>
              <a:t>Costurile pentru cumpărarea de terenuri sau clădiri;</a:t>
            </a:r>
          </a:p>
          <a:p>
            <a:pPr marL="342900" indent="-342900" algn="l">
              <a:lnSpc>
                <a:spcPct val="120000"/>
              </a:lnSpc>
              <a:spcBef>
                <a:spcPts val="0"/>
              </a:spcBef>
              <a:buFont typeface="Wingdings" panose="05000000000000000000" pitchFamily="2" charset="2"/>
              <a:buChar char="Ø"/>
            </a:pPr>
            <a:r>
              <a:rPr lang="vi-VN" sz="2200" dirty="0">
                <a:solidFill>
                  <a:schemeClr val="tx2">
                    <a:lumMod val="75000"/>
                  </a:schemeClr>
                </a:solidFill>
                <a:latin typeface="Cambria" panose="02040503050406030204" pitchFamily="18" charset="0"/>
              </a:rPr>
              <a:t>Investițiile al căror executant este partener în cadrul proiectului;</a:t>
            </a:r>
          </a:p>
          <a:p>
            <a:pPr marL="342900" indent="-342900" algn="l">
              <a:lnSpc>
                <a:spcPct val="120000"/>
              </a:lnSpc>
              <a:spcBef>
                <a:spcPts val="0"/>
              </a:spcBef>
              <a:buFont typeface="Wingdings" panose="05000000000000000000" pitchFamily="2" charset="2"/>
              <a:buChar char="Ø"/>
            </a:pPr>
            <a:r>
              <a:rPr lang="vi-VN" sz="2200" dirty="0">
                <a:solidFill>
                  <a:schemeClr val="tx2">
                    <a:lumMod val="75000"/>
                  </a:schemeClr>
                </a:solidFill>
                <a:latin typeface="Cambria" panose="02040503050406030204" pitchFamily="18" charset="0"/>
              </a:rPr>
              <a:t>Cheltuielile cu infrastructura și lucrările împărțite între parteneri (nu sunt permise costuri comune).</a:t>
            </a:r>
          </a:p>
        </p:txBody>
      </p:sp>
      <p:sp>
        <p:nvSpPr>
          <p:cNvPr id="4" name="Cím 1"/>
          <p:cNvSpPr txBox="1">
            <a:spLocks/>
          </p:cNvSpPr>
          <p:nvPr/>
        </p:nvSpPr>
        <p:spPr>
          <a:xfrm>
            <a:off x="3448608" y="404664"/>
            <a:ext cx="5011824" cy="864096"/>
          </a:xfrm>
          <a:prstGeom prst="rect">
            <a:avLst/>
          </a:prstGeom>
        </p:spPr>
        <p:txBody>
          <a:bodyPr vert="horz" lIns="91440" tIns="45720" rIns="91440" bIns="45720" rtlCol="0" anchor="t">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vi-VN" sz="3000" dirty="0">
                <a:solidFill>
                  <a:srgbClr val="4F81BD">
                    <a:lumMod val="75000"/>
                  </a:srgbClr>
                </a:solidFill>
                <a:latin typeface="Cambria" panose="02040503050406030204" pitchFamily="18" charset="0"/>
              </a:rPr>
              <a:t>Cheltuieli cu infrastructu</a:t>
            </a:r>
            <a:r>
              <a:rPr lang="ro-RO" sz="3000" dirty="0">
                <a:solidFill>
                  <a:srgbClr val="4F81BD">
                    <a:lumMod val="75000"/>
                  </a:srgbClr>
                </a:solidFill>
                <a:latin typeface="Cambria" panose="02040503050406030204" pitchFamily="18" charset="0"/>
              </a:rPr>
              <a:t>r</a:t>
            </a:r>
            <a:r>
              <a:rPr lang="vi-VN" sz="3000" dirty="0">
                <a:solidFill>
                  <a:srgbClr val="4F81BD">
                    <a:lumMod val="75000"/>
                  </a:srgbClr>
                </a:solidFill>
                <a:latin typeface="Cambria" panose="02040503050406030204" pitchFamily="18" charset="0"/>
              </a:rPr>
              <a:t>a și lucrări</a:t>
            </a:r>
            <a:endParaRPr lang="hu-HU" sz="3000" dirty="0">
              <a:solidFill>
                <a:srgbClr val="4F81BD">
                  <a:lumMod val="75000"/>
                </a:srgbClr>
              </a:solidFill>
              <a:latin typeface="Cambria" panose="02040503050406030204" pitchFamily="18" charset="0"/>
            </a:endParaRPr>
          </a:p>
        </p:txBody>
      </p:sp>
    </p:spTree>
    <p:extLst>
      <p:ext uri="{BB962C8B-B14F-4D97-AF65-F5344CB8AC3E}">
        <p14:creationId xmlns:p14="http://schemas.microsoft.com/office/powerpoint/2010/main" val="30408712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611560" y="1628800"/>
            <a:ext cx="8136904" cy="5040560"/>
          </a:xfrm>
        </p:spPr>
        <p:txBody>
          <a:bodyPr>
            <a:normAutofit fontScale="85000" lnSpcReduction="20000"/>
          </a:bodyPr>
          <a:lstStyle/>
          <a:p>
            <a:pPr marL="342900" lvl="0" indent="-342900" algn="l">
              <a:spcBef>
                <a:spcPts val="0"/>
              </a:spcBef>
              <a:spcAft>
                <a:spcPts val="600"/>
              </a:spcAft>
              <a:buFont typeface="Wingdings" pitchFamily="2" charset="2"/>
              <a:buChar char="Ø"/>
            </a:pPr>
            <a:r>
              <a:rPr lang="ro-RO" sz="2400" dirty="0">
                <a:solidFill>
                  <a:srgbClr val="1F497D">
                    <a:lumMod val="75000"/>
                  </a:srgbClr>
                </a:solidFill>
                <a:latin typeface="Cambria" panose="02040503050406030204" pitchFamily="18" charset="0"/>
              </a:rPr>
              <a:t>Documente justificative aferente cheltuielilor cu infrastructura și lucrări si așezarea acestora in biblioraft:</a:t>
            </a:r>
          </a:p>
          <a:p>
            <a:pPr marL="457200" indent="-457200" algn="l">
              <a:lnSpc>
                <a:spcPct val="120000"/>
              </a:lnSpc>
              <a:spcBef>
                <a:spcPts val="0"/>
              </a:spcBef>
              <a:buFont typeface="+mj-lt"/>
              <a:buAutoNum type="arabicPeriod"/>
            </a:pPr>
            <a:r>
              <a:rPr lang="ro-RO" sz="2200" dirty="0">
                <a:solidFill>
                  <a:schemeClr val="tx2">
                    <a:lumMod val="75000"/>
                  </a:schemeClr>
                </a:solidFill>
                <a:latin typeface="Cambria" panose="02040503050406030204" pitchFamily="18" charset="0"/>
              </a:rPr>
              <a:t>Dosarul de achiziţie (CD)</a:t>
            </a:r>
          </a:p>
          <a:p>
            <a:pPr marL="457200" indent="-457200" algn="l">
              <a:lnSpc>
                <a:spcPct val="120000"/>
              </a:lnSpc>
              <a:spcBef>
                <a:spcPts val="0"/>
              </a:spcBef>
              <a:buFont typeface="+mj-lt"/>
              <a:buAutoNum type="arabicPeriod"/>
            </a:pPr>
            <a:r>
              <a:rPr lang="ro-RO" sz="2200" dirty="0">
                <a:solidFill>
                  <a:schemeClr val="tx2">
                    <a:lumMod val="75000"/>
                  </a:schemeClr>
                </a:solidFill>
                <a:latin typeface="Cambria" panose="02040503050406030204" pitchFamily="18" charset="0"/>
              </a:rPr>
              <a:t>Contractul;</a:t>
            </a:r>
          </a:p>
          <a:p>
            <a:pPr marL="457200" indent="-457200" algn="l">
              <a:lnSpc>
                <a:spcPct val="120000"/>
              </a:lnSpc>
              <a:spcBef>
                <a:spcPts val="0"/>
              </a:spcBef>
              <a:buFont typeface="+mj-lt"/>
              <a:buAutoNum type="arabicPeriod"/>
            </a:pPr>
            <a:r>
              <a:rPr lang="ro-RO" sz="2200" dirty="0">
                <a:solidFill>
                  <a:schemeClr val="tx2">
                    <a:lumMod val="75000"/>
                  </a:schemeClr>
                </a:solidFill>
                <a:latin typeface="Cambria" panose="02040503050406030204" pitchFamily="18" charset="0"/>
              </a:rPr>
              <a:t>Facturi; </a:t>
            </a:r>
          </a:p>
          <a:p>
            <a:pPr marL="457200" indent="-457200" algn="l">
              <a:lnSpc>
                <a:spcPct val="120000"/>
              </a:lnSpc>
              <a:spcBef>
                <a:spcPts val="0"/>
              </a:spcBef>
              <a:buFont typeface="+mj-lt"/>
              <a:buAutoNum type="arabicPeriod"/>
            </a:pPr>
            <a:r>
              <a:rPr lang="ro-RO" sz="2200" dirty="0">
                <a:solidFill>
                  <a:schemeClr val="tx2">
                    <a:lumMod val="75000"/>
                  </a:schemeClr>
                </a:solidFill>
                <a:latin typeface="Cambria" panose="02040503050406030204" pitchFamily="18" charset="0"/>
              </a:rPr>
              <a:t>Dovada plății (de ex. ordine de plată, extras de cont  etc.)</a:t>
            </a:r>
          </a:p>
          <a:p>
            <a:pPr marL="457200" indent="-457200" algn="l">
              <a:lnSpc>
                <a:spcPct val="120000"/>
              </a:lnSpc>
              <a:spcBef>
                <a:spcPts val="0"/>
              </a:spcBef>
              <a:buFont typeface="+mj-lt"/>
              <a:buAutoNum type="arabicPeriod"/>
            </a:pPr>
            <a:r>
              <a:rPr lang="ro-RO" sz="2200" dirty="0">
                <a:solidFill>
                  <a:schemeClr val="tx2">
                    <a:lumMod val="75000"/>
                  </a:schemeClr>
                </a:solidFill>
                <a:latin typeface="Cambria" panose="02040503050406030204" pitchFamily="18" charset="0"/>
              </a:rPr>
              <a:t>Dovada realizării lucrării contractate – procesul verbal de recepție pe faze si final (imagini, etc.);</a:t>
            </a:r>
          </a:p>
          <a:p>
            <a:pPr marL="457200" indent="-457200" algn="l">
              <a:lnSpc>
                <a:spcPct val="120000"/>
              </a:lnSpc>
              <a:spcBef>
                <a:spcPts val="0"/>
              </a:spcBef>
              <a:buFont typeface="+mj-lt"/>
              <a:buAutoNum type="arabicPeriod"/>
            </a:pPr>
            <a:r>
              <a:rPr lang="ro-RO" sz="2200" dirty="0">
                <a:solidFill>
                  <a:schemeClr val="tx2">
                    <a:lumMod val="75000"/>
                  </a:schemeClr>
                </a:solidFill>
                <a:latin typeface="Cambria" panose="02040503050406030204" pitchFamily="18" charset="0"/>
              </a:rPr>
              <a:t>Autorizațiile și avizele necesare conform legislației în domeniu, studii necesare realizării lucrării (geotehnice, de fezabilitate, etc.), proiectul împreună cu devize de lucrări și materiale, documentele de recepție a lucrărilor pe diferitele etape de executare;</a:t>
            </a:r>
          </a:p>
          <a:p>
            <a:pPr marL="457200" indent="-457200" algn="l">
              <a:lnSpc>
                <a:spcPct val="120000"/>
              </a:lnSpc>
              <a:spcBef>
                <a:spcPts val="0"/>
              </a:spcBef>
              <a:buFont typeface="+mj-lt"/>
              <a:buAutoNum type="arabicPeriod"/>
            </a:pPr>
            <a:r>
              <a:rPr lang="ro-RO" sz="2200" dirty="0">
                <a:solidFill>
                  <a:schemeClr val="tx2">
                    <a:lumMod val="75000"/>
                  </a:schemeClr>
                </a:solidFill>
                <a:latin typeface="Cambria" panose="02040503050406030204" pitchFamily="18" charset="0"/>
              </a:rPr>
              <a:t>Fișe de înregistrări contabile pe cont analitic;</a:t>
            </a:r>
          </a:p>
          <a:p>
            <a:pPr algn="l">
              <a:lnSpc>
                <a:spcPct val="120000"/>
              </a:lnSpc>
              <a:spcBef>
                <a:spcPts val="1200"/>
              </a:spcBef>
            </a:pPr>
            <a:r>
              <a:rPr lang="ro-RO" sz="2200" b="1" dirty="0">
                <a:solidFill>
                  <a:schemeClr val="tx2">
                    <a:lumMod val="75000"/>
                  </a:schemeClr>
                </a:solidFill>
                <a:latin typeface="Cambria" panose="02040503050406030204" pitchFamily="18" charset="0"/>
              </a:rPr>
              <a:t>Lista prezentă nu este exhaustivă; în vedere determinării eligibilității cheltuielilor pot fi cerute și alte documente care să probeze veridicitatea și oportunitatea costurilor raportate.</a:t>
            </a:r>
          </a:p>
        </p:txBody>
      </p:sp>
      <p:pic>
        <p:nvPicPr>
          <p:cNvPr id="4" name="Picture 2" descr="atten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5344318"/>
            <a:ext cx="4572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ím 1"/>
          <p:cNvSpPr txBox="1">
            <a:spLocks/>
          </p:cNvSpPr>
          <p:nvPr/>
        </p:nvSpPr>
        <p:spPr>
          <a:xfrm>
            <a:off x="3448608" y="404664"/>
            <a:ext cx="5011824" cy="864096"/>
          </a:xfrm>
          <a:prstGeom prst="rect">
            <a:avLst/>
          </a:prstGeom>
        </p:spPr>
        <p:txBody>
          <a:bodyPr vert="horz" lIns="91440" tIns="45720" rIns="91440" bIns="45720" rtlCol="0" anchor="t">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vi-VN" sz="3000" dirty="0">
                <a:solidFill>
                  <a:srgbClr val="4F81BD">
                    <a:lumMod val="75000"/>
                  </a:srgbClr>
                </a:solidFill>
                <a:latin typeface="Cambria" panose="02040503050406030204" pitchFamily="18" charset="0"/>
              </a:rPr>
              <a:t>Cheltuieli cu infrastructu</a:t>
            </a:r>
            <a:r>
              <a:rPr lang="ro-RO" sz="3000" dirty="0">
                <a:solidFill>
                  <a:srgbClr val="4F81BD">
                    <a:lumMod val="75000"/>
                  </a:srgbClr>
                </a:solidFill>
                <a:latin typeface="Cambria" panose="02040503050406030204" pitchFamily="18" charset="0"/>
              </a:rPr>
              <a:t>r</a:t>
            </a:r>
            <a:r>
              <a:rPr lang="vi-VN" sz="3000" dirty="0">
                <a:solidFill>
                  <a:srgbClr val="4F81BD">
                    <a:lumMod val="75000"/>
                  </a:srgbClr>
                </a:solidFill>
                <a:latin typeface="Cambria" panose="02040503050406030204" pitchFamily="18" charset="0"/>
              </a:rPr>
              <a:t>a și lucrări</a:t>
            </a:r>
            <a:endParaRPr lang="hu-HU" sz="3000" dirty="0">
              <a:solidFill>
                <a:srgbClr val="4F81BD">
                  <a:lumMod val="75000"/>
                </a:srgbClr>
              </a:solidFill>
              <a:latin typeface="Cambria" panose="02040503050406030204" pitchFamily="18" charset="0"/>
            </a:endParaRPr>
          </a:p>
        </p:txBody>
      </p:sp>
    </p:spTree>
    <p:extLst>
      <p:ext uri="{BB962C8B-B14F-4D97-AF65-F5344CB8AC3E}">
        <p14:creationId xmlns:p14="http://schemas.microsoft.com/office/powerpoint/2010/main" val="22183523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o-RO" sz="3000" dirty="0">
                <a:solidFill>
                  <a:srgbClr val="4F81BD">
                    <a:lumMod val="75000"/>
                  </a:srgbClr>
                </a:solidFill>
                <a:latin typeface="Cambria" panose="02040503050406030204" pitchFamily="18" charset="0"/>
              </a:rPr>
              <a:t>Reguli privind achiziţiile</a:t>
            </a:r>
          </a:p>
        </p:txBody>
      </p:sp>
      <p:sp>
        <p:nvSpPr>
          <p:cNvPr id="7" name="Alcím 2"/>
          <p:cNvSpPr>
            <a:spLocks noGrp="1"/>
          </p:cNvSpPr>
          <p:nvPr>
            <p:ph type="subTitle" idx="1"/>
          </p:nvPr>
        </p:nvSpPr>
        <p:spPr>
          <a:xfrm>
            <a:off x="611560" y="1772816"/>
            <a:ext cx="7992888" cy="4824536"/>
          </a:xfrm>
        </p:spPr>
        <p:txBody>
          <a:bodyPr>
            <a:normAutofit fontScale="77500" lnSpcReduction="20000"/>
          </a:bodyPr>
          <a:lstStyle/>
          <a:p>
            <a:pPr algn="l"/>
            <a:r>
              <a:rPr lang="ro-RO" sz="2600" b="1" dirty="0">
                <a:solidFill>
                  <a:schemeClr val="accent1">
                    <a:lumMod val="75000"/>
                  </a:schemeClr>
                </a:solidFill>
                <a:latin typeface="Cambria" panose="02040503050406030204" pitchFamily="18" charset="0"/>
              </a:rPr>
              <a:t>Principii generale și reguli de eligibilitate</a:t>
            </a:r>
          </a:p>
          <a:p>
            <a:pPr algn="l"/>
            <a:endParaRPr lang="ro-RO" sz="2200" dirty="0">
              <a:solidFill>
                <a:schemeClr val="tx2">
                  <a:lumMod val="75000"/>
                </a:schemeClr>
              </a:solidFill>
              <a:latin typeface="Cambria" panose="02040503050406030204" pitchFamily="18" charset="0"/>
            </a:endParaRPr>
          </a:p>
          <a:p>
            <a:pPr marL="342900" indent="-342900" algn="just">
              <a:buFont typeface="Wingdings" panose="05000000000000000000" pitchFamily="2" charset="2"/>
              <a:buChar char="Ø"/>
            </a:pPr>
            <a:r>
              <a:rPr lang="ro-RO" sz="2000" dirty="0">
                <a:solidFill>
                  <a:schemeClr val="tx2">
                    <a:lumMod val="75000"/>
                  </a:schemeClr>
                </a:solidFill>
                <a:latin typeface="Cambria" panose="02040503050406030204" pitchFamily="18" charset="0"/>
              </a:rPr>
              <a:t>Regulile privind achizițiile constituie procesul utilizat de către Partenerii de Proiect pentru selectarea și contractarea furnizorilor de bunuri, servicii și lucrări, cu obligația </a:t>
            </a:r>
            <a:r>
              <a:rPr lang="ro-RO" sz="2000" b="1" dirty="0">
                <a:solidFill>
                  <a:schemeClr val="tx2">
                    <a:lumMod val="75000"/>
                  </a:schemeClr>
                </a:solidFill>
                <a:latin typeface="Cambria" panose="02040503050406030204" pitchFamily="18" charset="0"/>
              </a:rPr>
              <a:t>respectării următoarelor principii</a:t>
            </a:r>
            <a:r>
              <a:rPr lang="ro-RO" sz="2000" dirty="0">
                <a:solidFill>
                  <a:schemeClr val="tx2">
                    <a:lumMod val="75000"/>
                  </a:schemeClr>
                </a:solidFill>
                <a:latin typeface="Cambria" panose="02040503050406030204" pitchFamily="18" charset="0"/>
              </a:rPr>
              <a:t>:</a:t>
            </a:r>
          </a:p>
          <a:p>
            <a:pPr marL="800100" lvl="1" indent="-342900" algn="just">
              <a:buFont typeface="Arial" pitchFamily="34" charset="0"/>
              <a:buChar char="•"/>
            </a:pPr>
            <a:r>
              <a:rPr lang="ro-RO" sz="2000" u="sng" dirty="0">
                <a:solidFill>
                  <a:schemeClr val="tx2">
                    <a:lumMod val="75000"/>
                  </a:schemeClr>
                </a:solidFill>
                <a:latin typeface="Cambria" panose="02040503050406030204" pitchFamily="18" charset="0"/>
              </a:rPr>
              <a:t>Principiul transparentei</a:t>
            </a:r>
            <a:r>
              <a:rPr lang="ro-RO" sz="2000" dirty="0">
                <a:solidFill>
                  <a:schemeClr val="tx2">
                    <a:lumMod val="75000"/>
                  </a:schemeClr>
                </a:solidFill>
                <a:latin typeface="Cambria" panose="02040503050406030204" pitchFamily="18" charset="0"/>
              </a:rPr>
              <a:t>;</a:t>
            </a:r>
          </a:p>
          <a:p>
            <a:pPr marL="800100" lvl="1" indent="-342900" algn="just">
              <a:buFont typeface="Arial" pitchFamily="34" charset="0"/>
              <a:buChar char="•"/>
            </a:pPr>
            <a:r>
              <a:rPr lang="ro-RO" sz="2000" u="sng" dirty="0">
                <a:solidFill>
                  <a:schemeClr val="tx2">
                    <a:lumMod val="75000"/>
                  </a:schemeClr>
                </a:solidFill>
                <a:latin typeface="Cambria" panose="02040503050406030204" pitchFamily="18" charset="0"/>
              </a:rPr>
              <a:t>Principiul nediscriminării;</a:t>
            </a:r>
          </a:p>
          <a:p>
            <a:pPr marL="800100" lvl="1" indent="-342900" algn="just">
              <a:buFont typeface="Arial" pitchFamily="34" charset="0"/>
              <a:buChar char="•"/>
            </a:pPr>
            <a:r>
              <a:rPr lang="ro-RO" sz="2000" u="sng" dirty="0">
                <a:solidFill>
                  <a:schemeClr val="tx2">
                    <a:lumMod val="75000"/>
                  </a:schemeClr>
                </a:solidFill>
                <a:latin typeface="Cambria" panose="02040503050406030204" pitchFamily="18" charset="0"/>
              </a:rPr>
              <a:t>Principiul tratamentului egal</a:t>
            </a:r>
            <a:r>
              <a:rPr lang="ro-RO" sz="2000" dirty="0">
                <a:solidFill>
                  <a:schemeClr val="tx2">
                    <a:lumMod val="75000"/>
                  </a:schemeClr>
                </a:solidFill>
                <a:latin typeface="Cambria" panose="02040503050406030204" pitchFamily="18" charset="0"/>
              </a:rPr>
              <a:t>.</a:t>
            </a:r>
          </a:p>
          <a:p>
            <a:pPr lvl="1" algn="just"/>
            <a:endParaRPr lang="ro-RO" sz="2000" dirty="0">
              <a:solidFill>
                <a:schemeClr val="tx2">
                  <a:lumMod val="75000"/>
                </a:schemeClr>
              </a:solidFill>
              <a:latin typeface="Cambria" panose="02040503050406030204" pitchFamily="18" charset="0"/>
            </a:endParaRPr>
          </a:p>
          <a:p>
            <a:pPr marL="342900" lvl="1" indent="-342900" algn="just">
              <a:buFont typeface="Wingdings" pitchFamily="2" charset="2"/>
              <a:buChar char="Ø"/>
            </a:pPr>
            <a:r>
              <a:rPr lang="ro-RO" sz="2000" dirty="0">
                <a:solidFill>
                  <a:schemeClr val="tx2">
                    <a:lumMod val="75000"/>
                  </a:schemeClr>
                </a:solidFill>
                <a:latin typeface="Cambria" panose="02040503050406030204" pitchFamily="18" charset="0"/>
              </a:rPr>
              <a:t>În cadrul Programului Transnațional Dunărea sunt stabilite </a:t>
            </a:r>
            <a:r>
              <a:rPr lang="ro-RO" sz="2000" b="1" dirty="0">
                <a:solidFill>
                  <a:schemeClr val="tx2">
                    <a:lumMod val="75000"/>
                  </a:schemeClr>
                </a:solidFill>
                <a:latin typeface="Cambria" panose="02040503050406030204" pitchFamily="18" charset="0"/>
              </a:rPr>
              <a:t>reguli privind achizițiile la mai multe niveluri</a:t>
            </a:r>
            <a:r>
              <a:rPr lang="ro-RO" sz="2000" dirty="0">
                <a:solidFill>
                  <a:schemeClr val="tx2">
                    <a:lumMod val="75000"/>
                  </a:schemeClr>
                </a:solidFill>
                <a:latin typeface="Cambria" panose="02040503050406030204" pitchFamily="18" charset="0"/>
              </a:rPr>
              <a:t>, obligatorii pentru toți Partenerii de Proiect, indiferent de forma juridică:</a:t>
            </a:r>
          </a:p>
          <a:p>
            <a:pPr marL="800100" lvl="2" indent="-342900" algn="just">
              <a:buFont typeface="Arial" pitchFamily="34" charset="0"/>
              <a:buChar char="•"/>
            </a:pPr>
            <a:r>
              <a:rPr lang="ro-RO" sz="2000" dirty="0">
                <a:solidFill>
                  <a:schemeClr val="tx2">
                    <a:lumMod val="75000"/>
                  </a:schemeClr>
                </a:solidFill>
                <a:latin typeface="Cambria" panose="02040503050406030204" pitchFamily="18" charset="0"/>
              </a:rPr>
              <a:t>Directiva UE (Directiva 2014/24 / UE a Parlamentului European și a Consiliului din 26 februarie 2014 privind achizițiile publice și de abrogare a Directivei 2004/18 / CE);</a:t>
            </a:r>
          </a:p>
          <a:p>
            <a:pPr marL="800100" lvl="2" indent="-342900" algn="just">
              <a:buFont typeface="Arial" pitchFamily="34" charset="0"/>
              <a:buChar char="•"/>
            </a:pPr>
            <a:r>
              <a:rPr lang="ro-RO" sz="2100" dirty="0">
                <a:solidFill>
                  <a:schemeClr val="tx2">
                    <a:lumMod val="75000"/>
                  </a:schemeClr>
                </a:solidFill>
                <a:latin typeface="Cambria" panose="02040503050406030204" pitchFamily="18" charset="0"/>
              </a:rPr>
              <a:t>Regulamentul financiar (Regulamentul (UE, Euratom) nr. 966/2012 și Regulamentul delegat (UE) nr. 1268/2012);</a:t>
            </a:r>
          </a:p>
          <a:p>
            <a:pPr marL="800100" lvl="2" indent="-342900" algn="just">
              <a:buFont typeface="Arial" pitchFamily="34" charset="0"/>
              <a:buChar char="•"/>
            </a:pPr>
            <a:r>
              <a:rPr lang="ro-RO" sz="2100" dirty="0">
                <a:solidFill>
                  <a:schemeClr val="tx2">
                    <a:lumMod val="75000"/>
                  </a:schemeClr>
                </a:solidFill>
                <a:latin typeface="Cambria" panose="02040503050406030204" pitchFamily="18" charset="0"/>
              </a:rPr>
              <a:t>Legislația națională privind achizițiile publice;</a:t>
            </a:r>
          </a:p>
          <a:p>
            <a:pPr marL="800100" lvl="2" indent="-342900" algn="just">
              <a:buFont typeface="Arial" pitchFamily="34" charset="0"/>
              <a:buChar char="•"/>
            </a:pPr>
            <a:r>
              <a:rPr lang="ro-RO" sz="2100" dirty="0">
                <a:solidFill>
                  <a:schemeClr val="tx2">
                    <a:lumMod val="75000"/>
                  </a:schemeClr>
                </a:solidFill>
                <a:latin typeface="Cambria" panose="02040503050406030204" pitchFamily="18" charset="0"/>
              </a:rPr>
              <a:t>Regulile stabilite la nivelul Programului Transnațional Dunărea;</a:t>
            </a:r>
          </a:p>
          <a:p>
            <a:pPr marL="800100" lvl="2" indent="-342900" algn="just">
              <a:buFont typeface="Arial" pitchFamily="34" charset="0"/>
              <a:buChar char="•"/>
            </a:pPr>
            <a:r>
              <a:rPr lang="ro-RO" sz="2100" dirty="0">
                <a:solidFill>
                  <a:schemeClr val="tx2">
                    <a:lumMod val="75000"/>
                  </a:schemeClr>
                </a:solidFill>
                <a:latin typeface="Cambria" panose="02040503050406030204" pitchFamily="18" charset="0"/>
              </a:rPr>
              <a:t>Regulile instituționale aplicabile fiecărui Partener de Proiect.</a:t>
            </a:r>
          </a:p>
          <a:p>
            <a:pPr marL="800100" lvl="2" indent="-342900" algn="just">
              <a:buFont typeface="Wingdings" pitchFamily="2" charset="2"/>
              <a:buChar char="Ø"/>
            </a:pPr>
            <a:endParaRPr lang="ro-RO" sz="2000" dirty="0">
              <a:solidFill>
                <a:schemeClr val="tx2">
                  <a:lumMod val="75000"/>
                </a:schemeClr>
              </a:solidFill>
              <a:latin typeface="Cambria" panose="02040503050406030204" pitchFamily="18" charset="0"/>
            </a:endParaRPr>
          </a:p>
          <a:p>
            <a:pPr marL="457200" indent="-457200" algn="l">
              <a:buFont typeface="Arial" panose="020B0604020202020204" pitchFamily="34" charset="0"/>
              <a:buChar char="•"/>
            </a:pPr>
            <a:endParaRPr lang="ro-RO" sz="2600" dirty="0">
              <a:solidFill>
                <a:srgbClr val="4F81BD"/>
              </a:solidFill>
              <a:latin typeface="Cambria" panose="02040503050406030204" pitchFamily="18" charset="0"/>
            </a:endParaRPr>
          </a:p>
        </p:txBody>
      </p:sp>
    </p:spTree>
    <p:extLst>
      <p:ext uri="{BB962C8B-B14F-4D97-AF65-F5344CB8AC3E}">
        <p14:creationId xmlns:p14="http://schemas.microsoft.com/office/powerpoint/2010/main" val="6427059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611560" y="1556792"/>
            <a:ext cx="7992888" cy="5040560"/>
          </a:xfrm>
        </p:spPr>
        <p:txBody>
          <a:bodyPr>
            <a:normAutofit lnSpcReduction="10000"/>
          </a:bodyPr>
          <a:lstStyle/>
          <a:p>
            <a:pPr marL="342900" indent="-342900" algn="just">
              <a:buFont typeface="Wingdings" panose="05000000000000000000" pitchFamily="2" charset="2"/>
              <a:buChar char="Ø"/>
            </a:pPr>
            <a:r>
              <a:rPr lang="ro-RO" sz="1700" b="1" dirty="0">
                <a:solidFill>
                  <a:srgbClr val="365F91"/>
                </a:solidFill>
                <a:latin typeface="Cambria" pitchFamily="18" charset="0"/>
                <a:cs typeface="Arial" panose="020B0604020202020204" pitchFamily="34" charset="0"/>
              </a:rPr>
              <a:t>Pentru achiziții cuprinse între valoarea de 5000 EUR (fără TVA) și pragurile din legislația națională</a:t>
            </a:r>
            <a:r>
              <a:rPr lang="ro-RO" sz="1700" dirty="0">
                <a:solidFill>
                  <a:srgbClr val="365F91"/>
                </a:solidFill>
                <a:latin typeface="Cambria" pitchFamily="18" charset="0"/>
                <a:cs typeface="Arial" panose="020B0604020202020204" pitchFamily="34" charset="0"/>
              </a:rPr>
              <a:t> vor fi aplicate proceduri specifice Programului Transnațional “Dunărea” (dacă legislația națională nu prevede reguli mai stricte), constând în </a:t>
            </a:r>
            <a:r>
              <a:rPr lang="ro-RO" sz="1700" b="1" dirty="0">
                <a:solidFill>
                  <a:srgbClr val="365F91"/>
                </a:solidFill>
                <a:latin typeface="Cambria" pitchFamily="18" charset="0"/>
                <a:cs typeface="Arial" panose="020B0604020202020204" pitchFamily="34" charset="0"/>
              </a:rPr>
              <a:t>obligația de a solicita cel puțin 3 oferte pe baza cărora se va selecta furnizorul</a:t>
            </a:r>
            <a:r>
              <a:rPr lang="ro-RO" sz="1700" dirty="0">
                <a:solidFill>
                  <a:srgbClr val="365F91"/>
                </a:solidFill>
                <a:latin typeface="Cambria" pitchFamily="18" charset="0"/>
                <a:cs typeface="Arial" panose="020B0604020202020204" pitchFamily="34" charset="0"/>
              </a:rPr>
              <a:t>. </a:t>
            </a:r>
          </a:p>
          <a:p>
            <a:pPr marL="342900" indent="-342900" algn="just">
              <a:buFont typeface="Wingdings" panose="05000000000000000000" pitchFamily="2" charset="2"/>
              <a:buChar char="Ø"/>
            </a:pPr>
            <a:endParaRPr lang="ro-RO" sz="1700" dirty="0">
              <a:solidFill>
                <a:srgbClr val="365F91"/>
              </a:solidFill>
              <a:latin typeface="Cambria" pitchFamily="18" charset="0"/>
              <a:cs typeface="Arial" panose="020B0604020202020204" pitchFamily="34" charset="0"/>
            </a:endParaRPr>
          </a:p>
          <a:p>
            <a:pPr marL="342900" indent="-342900" algn="just">
              <a:buFont typeface="Wingdings" panose="05000000000000000000" pitchFamily="2" charset="2"/>
              <a:buChar char="Ø"/>
            </a:pPr>
            <a:r>
              <a:rPr lang="ro-RO" sz="1700" dirty="0">
                <a:solidFill>
                  <a:srgbClr val="365F91"/>
                </a:solidFill>
                <a:latin typeface="Cambria" pitchFamily="18" charset="0"/>
                <a:cs typeface="Arial" panose="020B0604020202020204" pitchFamily="34" charset="0"/>
              </a:rPr>
              <a:t>În cazul în care nu sunt primite trei oferte, acțiunile de solicitare a acestora trebuie să fie documentate, împreună cu dovada că a existat o acțiune de comparare a prețurilor pentru bunuri, servicii sau lucrări similare și că a fost aplicată o procedura de selecție transparentă, fiind respectată pista de audit corespunzătoare.</a:t>
            </a:r>
          </a:p>
          <a:p>
            <a:pPr marL="342900" indent="-342900" algn="just">
              <a:buFont typeface="Wingdings" panose="05000000000000000000" pitchFamily="2" charset="2"/>
              <a:buChar char="Ø"/>
            </a:pPr>
            <a:endParaRPr lang="ro-RO" sz="1700" dirty="0">
              <a:solidFill>
                <a:srgbClr val="365F91"/>
              </a:solidFill>
              <a:latin typeface="Cambria" pitchFamily="18" charset="0"/>
              <a:cs typeface="Arial" panose="020B0604020202020204" pitchFamily="34" charset="0"/>
            </a:endParaRPr>
          </a:p>
          <a:p>
            <a:pPr marL="342900" indent="-342900" algn="just">
              <a:buFont typeface="Wingdings" panose="05000000000000000000" pitchFamily="2" charset="2"/>
              <a:buChar char="Ø"/>
            </a:pPr>
            <a:r>
              <a:rPr lang="ro-RO" sz="1700" dirty="0">
                <a:solidFill>
                  <a:srgbClr val="365F91"/>
                </a:solidFill>
                <a:latin typeface="Cambria" pitchFamily="18" charset="0"/>
                <a:cs typeface="Arial" panose="020B0604020202020204" pitchFamily="34" charset="0"/>
              </a:rPr>
              <a:t>Alte reguli de eligibilitate stabilite la nivelul programului:</a:t>
            </a:r>
          </a:p>
          <a:p>
            <a:pPr marL="800100" lvl="1" indent="-342900" algn="just">
              <a:buFont typeface="Arial" pitchFamily="34" charset="0"/>
              <a:buChar char="•"/>
            </a:pPr>
            <a:r>
              <a:rPr lang="ro-RO" sz="1700" b="1" dirty="0">
                <a:solidFill>
                  <a:srgbClr val="365F91"/>
                </a:solidFill>
                <a:latin typeface="Cambria" pitchFamily="18" charset="0"/>
                <a:cs typeface="Arial" panose="020B0604020202020204" pitchFamily="34" charset="0"/>
              </a:rPr>
              <a:t>Contractele-cadru pot fi eligibile</a:t>
            </a:r>
            <a:r>
              <a:rPr lang="ro-RO" sz="1700" dirty="0">
                <a:solidFill>
                  <a:srgbClr val="365F91"/>
                </a:solidFill>
                <a:latin typeface="Cambria" pitchFamily="18" charset="0"/>
                <a:cs typeface="Arial" panose="020B0604020202020204" pitchFamily="34" charset="0"/>
              </a:rPr>
              <a:t> pentru scopurile proiectului, în cazul în care bunuri și / sau servicii au fost deja achiziționate în afara proiectului de către partener cu respectarea normelor relevante privind achizițiile publice;</a:t>
            </a:r>
          </a:p>
          <a:p>
            <a:pPr marL="800100" lvl="1" indent="-342900" algn="just">
              <a:buFont typeface="Arial" pitchFamily="34" charset="0"/>
              <a:buChar char="•"/>
            </a:pPr>
            <a:r>
              <a:rPr lang="ro-RO" sz="1700" b="1" dirty="0">
                <a:solidFill>
                  <a:srgbClr val="365F91"/>
                </a:solidFill>
                <a:latin typeface="Cambria" pitchFamily="18" charset="0"/>
                <a:cs typeface="Arial" panose="020B0604020202020204" pitchFamily="34" charset="0"/>
              </a:rPr>
              <a:t>Subcontractarea între partenerii din același proiect</a:t>
            </a:r>
            <a:r>
              <a:rPr lang="ro-RO" sz="1700" dirty="0">
                <a:solidFill>
                  <a:srgbClr val="365F91"/>
                </a:solidFill>
                <a:latin typeface="Cambria" pitchFamily="18" charset="0"/>
                <a:cs typeface="Arial" panose="020B0604020202020204" pitchFamily="34" charset="0"/>
              </a:rPr>
              <a:t>, precum și </a:t>
            </a:r>
            <a:r>
              <a:rPr lang="ro-RO" sz="1700" b="1" dirty="0">
                <a:solidFill>
                  <a:srgbClr val="365F91"/>
                </a:solidFill>
                <a:latin typeface="Cambria" pitchFamily="18" charset="0"/>
                <a:cs typeface="Arial" panose="020B0604020202020204" pitchFamily="34" charset="0"/>
              </a:rPr>
              <a:t>contractarea personalului altor parteneri</a:t>
            </a:r>
            <a:r>
              <a:rPr lang="ro-RO" sz="1700" dirty="0">
                <a:solidFill>
                  <a:srgbClr val="365F91"/>
                </a:solidFill>
                <a:latin typeface="Cambria" pitchFamily="18" charset="0"/>
                <a:cs typeface="Arial" panose="020B0604020202020204" pitchFamily="34" charset="0"/>
              </a:rPr>
              <a:t> din același proiect ca experți externi </a:t>
            </a:r>
            <a:r>
              <a:rPr lang="ro-RO" sz="1700" b="1" dirty="0">
                <a:solidFill>
                  <a:srgbClr val="365F91"/>
                </a:solidFill>
                <a:latin typeface="Cambria" pitchFamily="18" charset="0"/>
                <a:cs typeface="Arial" panose="020B0604020202020204" pitchFamily="34" charset="0"/>
              </a:rPr>
              <a:t>sunt interzise</a:t>
            </a:r>
            <a:r>
              <a:rPr lang="ro-RO" sz="1700" dirty="0">
                <a:solidFill>
                  <a:srgbClr val="365F91"/>
                </a:solidFill>
                <a:latin typeface="Cambria" pitchFamily="18" charset="0"/>
                <a:cs typeface="Arial" panose="020B0604020202020204" pitchFamily="34" charset="0"/>
              </a:rPr>
              <a:t>;</a:t>
            </a:r>
          </a:p>
          <a:p>
            <a:pPr marL="800100" lvl="1" indent="-342900" algn="just">
              <a:buFont typeface="Arial" pitchFamily="34" charset="0"/>
              <a:buChar char="•"/>
            </a:pPr>
            <a:endParaRPr lang="ro-RO" sz="1700" dirty="0">
              <a:solidFill>
                <a:srgbClr val="365F91"/>
              </a:solidFill>
              <a:latin typeface="Cambria" pitchFamily="18" charset="0"/>
              <a:cs typeface="Arial" panose="020B0604020202020204" pitchFamily="34" charset="0"/>
            </a:endParaRPr>
          </a:p>
          <a:p>
            <a:pPr marL="800100" lvl="1" indent="-342900" algn="just">
              <a:buFont typeface="Arial" pitchFamily="34" charset="0"/>
              <a:buChar char="•"/>
            </a:pPr>
            <a:endParaRPr lang="ro-RO" sz="1700" dirty="0">
              <a:solidFill>
                <a:srgbClr val="365F91"/>
              </a:solidFill>
              <a:latin typeface="Cambria" pitchFamily="18" charset="0"/>
              <a:cs typeface="Arial" panose="020B0604020202020204" pitchFamily="34" charset="0"/>
            </a:endParaRPr>
          </a:p>
          <a:p>
            <a:pPr marL="800100" lvl="1" indent="-342900" algn="just">
              <a:buFont typeface="Wingdings" panose="05000000000000000000" pitchFamily="2" charset="2"/>
              <a:buChar char="Ø"/>
            </a:pPr>
            <a:endParaRPr lang="ro-RO" sz="1600" dirty="0">
              <a:solidFill>
                <a:srgbClr val="365F91"/>
              </a:solidFill>
              <a:latin typeface="Cambria" pitchFamily="18" charset="0"/>
              <a:cs typeface="Arial" panose="020B0604020202020204" pitchFamily="34" charset="0"/>
            </a:endParaRPr>
          </a:p>
        </p:txBody>
      </p:sp>
      <p:sp>
        <p:nvSpPr>
          <p:cNvPr id="4"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o-RO" sz="3000" dirty="0">
                <a:solidFill>
                  <a:srgbClr val="4F81BD">
                    <a:lumMod val="75000"/>
                  </a:srgbClr>
                </a:solidFill>
                <a:latin typeface="Cambria" panose="02040503050406030204" pitchFamily="18" charset="0"/>
              </a:rPr>
              <a:t>Reguli privind achiziţiile</a:t>
            </a:r>
          </a:p>
        </p:txBody>
      </p:sp>
    </p:spTree>
    <p:extLst>
      <p:ext uri="{BB962C8B-B14F-4D97-AF65-F5344CB8AC3E}">
        <p14:creationId xmlns:p14="http://schemas.microsoft.com/office/powerpoint/2010/main" val="9514554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hu-HU" sz="3000" b="1" dirty="0">
                <a:solidFill>
                  <a:srgbClr val="4F81BD">
                    <a:lumMod val="75000"/>
                  </a:srgbClr>
                </a:solidFill>
                <a:latin typeface="Cambria" panose="02040503050406030204" pitchFamily="18" charset="0"/>
              </a:rPr>
              <a:t>Date de contact</a:t>
            </a:r>
          </a:p>
        </p:txBody>
      </p:sp>
      <p:sp>
        <p:nvSpPr>
          <p:cNvPr id="7" name="Alcím 2"/>
          <p:cNvSpPr>
            <a:spLocks noGrp="1"/>
          </p:cNvSpPr>
          <p:nvPr>
            <p:ph type="subTitle" idx="1"/>
          </p:nvPr>
        </p:nvSpPr>
        <p:spPr>
          <a:xfrm>
            <a:off x="611560" y="1700808"/>
            <a:ext cx="8208912" cy="3240360"/>
          </a:xfrm>
        </p:spPr>
        <p:txBody>
          <a:bodyPr>
            <a:normAutofit/>
          </a:bodyPr>
          <a:lstStyle/>
          <a:p>
            <a:pPr algn="l"/>
            <a:r>
              <a:rPr lang="ro-RO" sz="2600" b="1" dirty="0">
                <a:solidFill>
                  <a:schemeClr val="tx2">
                    <a:lumMod val="75000"/>
                  </a:schemeClr>
                </a:solidFill>
                <a:latin typeface="Cambria" panose="02040503050406030204" pitchFamily="18" charset="0"/>
              </a:rPr>
              <a:t>Ministerul Dezvoltării Regionale, Administrației Publice și Fondurilor Europene</a:t>
            </a:r>
          </a:p>
          <a:p>
            <a:pPr algn="l"/>
            <a:r>
              <a:rPr lang="ro-RO" sz="2400" b="1" dirty="0">
                <a:solidFill>
                  <a:schemeClr val="tx2">
                    <a:lumMod val="75000"/>
                  </a:schemeClr>
                </a:solidFill>
                <a:latin typeface="Cambria" panose="02040503050406030204" pitchFamily="18" charset="0"/>
              </a:rPr>
              <a:t>Adresă: B-dul </a:t>
            </a:r>
            <a:r>
              <a:rPr lang="ro-RO" sz="2400" b="1" dirty="0" err="1">
                <a:solidFill>
                  <a:schemeClr val="tx2">
                    <a:lumMod val="75000"/>
                  </a:schemeClr>
                </a:solidFill>
                <a:latin typeface="Cambria" panose="02040503050406030204" pitchFamily="18" charset="0"/>
              </a:rPr>
              <a:t>Libertații</a:t>
            </a:r>
            <a:r>
              <a:rPr lang="ro-RO" sz="2400" b="1" dirty="0">
                <a:solidFill>
                  <a:schemeClr val="tx2">
                    <a:lumMod val="75000"/>
                  </a:schemeClr>
                </a:solidFill>
                <a:latin typeface="Cambria" panose="02040503050406030204" pitchFamily="18" charset="0"/>
              </a:rPr>
              <a:t>, nr. 12, etaj 4, camera 410, sect. 5, București</a:t>
            </a:r>
          </a:p>
          <a:p>
            <a:pPr algn="l"/>
            <a:endParaRPr lang="ro-RO" sz="2400" b="1" dirty="0">
              <a:solidFill>
                <a:schemeClr val="tx2">
                  <a:lumMod val="75000"/>
                </a:schemeClr>
              </a:solidFill>
              <a:latin typeface="Cambria" panose="02040503050406030204" pitchFamily="18" charset="0"/>
            </a:endParaRPr>
          </a:p>
          <a:p>
            <a:pPr algn="l"/>
            <a:endParaRPr lang="ro-RO" sz="2400" dirty="0">
              <a:solidFill>
                <a:schemeClr val="tx2">
                  <a:lumMod val="75000"/>
                </a:schemeClr>
              </a:solidFill>
              <a:latin typeface="Cambria" panose="02040503050406030204" pitchFamily="18" charset="0"/>
            </a:endParaRPr>
          </a:p>
          <a:p>
            <a:pPr algn="l"/>
            <a:endParaRPr lang="ro-RO" sz="2200" dirty="0">
              <a:solidFill>
                <a:schemeClr val="tx2">
                  <a:lumMod val="75000"/>
                </a:schemeClr>
              </a:solidFill>
              <a:latin typeface="Cambria" panose="020405030504060302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581357063"/>
              </p:ext>
            </p:extLst>
          </p:nvPr>
        </p:nvGraphicFramePr>
        <p:xfrm>
          <a:off x="611560" y="3717032"/>
          <a:ext cx="8100859" cy="2184836"/>
        </p:xfrm>
        <a:graphic>
          <a:graphicData uri="http://schemas.openxmlformats.org/drawingml/2006/table">
            <a:tbl>
              <a:tblPr/>
              <a:tblGrid>
                <a:gridCol w="2188417">
                  <a:extLst>
                    <a:ext uri="{9D8B030D-6E8A-4147-A177-3AD203B41FA5}">
                      <a16:colId xmlns:a16="http://schemas.microsoft.com/office/drawing/2014/main" xmlns="" val="20000"/>
                    </a:ext>
                  </a:extLst>
                </a:gridCol>
                <a:gridCol w="1599227">
                  <a:extLst>
                    <a:ext uri="{9D8B030D-6E8A-4147-A177-3AD203B41FA5}">
                      <a16:colId xmlns:a16="http://schemas.microsoft.com/office/drawing/2014/main" xmlns="" val="20001"/>
                    </a:ext>
                  </a:extLst>
                </a:gridCol>
                <a:gridCol w="1599227">
                  <a:extLst>
                    <a:ext uri="{9D8B030D-6E8A-4147-A177-3AD203B41FA5}">
                      <a16:colId xmlns:a16="http://schemas.microsoft.com/office/drawing/2014/main" xmlns="" val="20002"/>
                    </a:ext>
                  </a:extLst>
                </a:gridCol>
                <a:gridCol w="2713988">
                  <a:extLst>
                    <a:ext uri="{9D8B030D-6E8A-4147-A177-3AD203B41FA5}">
                      <a16:colId xmlns:a16="http://schemas.microsoft.com/office/drawing/2014/main" xmlns="" val="20003"/>
                    </a:ext>
                  </a:extLst>
                </a:gridCol>
              </a:tblGrid>
              <a:tr h="326654">
                <a:tc>
                  <a:txBody>
                    <a:bodyPr/>
                    <a:lstStyle/>
                    <a:p>
                      <a:pPr fontAlgn="base">
                        <a:lnSpc>
                          <a:spcPct val="115000"/>
                        </a:lnSpc>
                        <a:spcBef>
                          <a:spcPts val="600"/>
                        </a:spcBef>
                        <a:spcAft>
                          <a:spcPts val="600"/>
                        </a:spcAft>
                      </a:pPr>
                      <a:r>
                        <a:rPr lang="ro-RO" sz="1600" b="1" kern="1200" dirty="0">
                          <a:effectLst/>
                          <a:latin typeface="Cambria" panose="02040503050406030204" pitchFamily="18" charset="0"/>
                          <a:ea typeface="Times New Roman"/>
                          <a:cs typeface="Times New Roman"/>
                        </a:rPr>
                        <a:t>Nume şi prenume</a:t>
                      </a:r>
                      <a:endParaRPr lang="ro-RO" sz="1600" dirty="0">
                        <a:effectLst/>
                        <a:latin typeface="Cambria" panose="02040503050406030204" pitchFamily="18" charset="0"/>
                        <a:ea typeface="Calibri"/>
                        <a:cs typeface="Times New Roman"/>
                      </a:endParaRPr>
                    </a:p>
                  </a:txBody>
                  <a:tcPr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fontAlgn="base">
                        <a:lnSpc>
                          <a:spcPct val="115000"/>
                        </a:lnSpc>
                        <a:spcBef>
                          <a:spcPts val="600"/>
                        </a:spcBef>
                        <a:spcAft>
                          <a:spcPts val="600"/>
                        </a:spcAft>
                      </a:pPr>
                      <a:r>
                        <a:rPr lang="ro-RO" sz="1600" b="1" kern="1200" dirty="0">
                          <a:effectLst/>
                          <a:latin typeface="Cambria" panose="02040503050406030204" pitchFamily="18" charset="0"/>
                          <a:ea typeface="Times New Roman"/>
                          <a:cs typeface="Times New Roman"/>
                        </a:rPr>
                        <a:t>Telefon</a:t>
                      </a:r>
                      <a:endParaRPr lang="ro-RO" sz="1600" dirty="0">
                        <a:effectLst/>
                        <a:latin typeface="Cambria" panose="02040503050406030204" pitchFamily="18" charset="0"/>
                        <a:ea typeface="Calibri"/>
                        <a:cs typeface="Times New Roman"/>
                      </a:endParaRPr>
                    </a:p>
                  </a:txBody>
                  <a:tcPr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fontAlgn="base">
                        <a:lnSpc>
                          <a:spcPct val="115000"/>
                        </a:lnSpc>
                        <a:spcBef>
                          <a:spcPts val="600"/>
                        </a:spcBef>
                        <a:spcAft>
                          <a:spcPts val="600"/>
                        </a:spcAft>
                      </a:pPr>
                      <a:r>
                        <a:rPr lang="ro-RO" sz="1600" b="1" kern="1200">
                          <a:effectLst/>
                          <a:latin typeface="Cambria" panose="02040503050406030204" pitchFamily="18" charset="0"/>
                          <a:ea typeface="Times New Roman"/>
                          <a:cs typeface="Times New Roman"/>
                        </a:rPr>
                        <a:t>Mobil</a:t>
                      </a:r>
                      <a:endParaRPr lang="ro-RO" sz="1600">
                        <a:effectLst/>
                        <a:latin typeface="Cambria" panose="02040503050406030204" pitchFamily="18" charset="0"/>
                        <a:ea typeface="Calibri"/>
                        <a:cs typeface="Times New Roman"/>
                      </a:endParaRPr>
                    </a:p>
                  </a:txBody>
                  <a:tcPr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fontAlgn="base">
                        <a:lnSpc>
                          <a:spcPct val="115000"/>
                        </a:lnSpc>
                        <a:spcBef>
                          <a:spcPts val="600"/>
                        </a:spcBef>
                        <a:spcAft>
                          <a:spcPts val="600"/>
                        </a:spcAft>
                      </a:pPr>
                      <a:r>
                        <a:rPr lang="ro-RO" sz="1600" b="1" kern="1200">
                          <a:effectLst/>
                          <a:latin typeface="Cambria" panose="02040503050406030204" pitchFamily="18" charset="0"/>
                          <a:ea typeface="Times New Roman"/>
                          <a:cs typeface="Times New Roman"/>
                        </a:rPr>
                        <a:t>E-mail</a:t>
                      </a:r>
                      <a:endParaRPr lang="ro-RO" sz="1600">
                        <a:effectLst/>
                        <a:latin typeface="Cambria" panose="02040503050406030204" pitchFamily="18" charset="0"/>
                        <a:ea typeface="Calibri"/>
                        <a:cs typeface="Times New Roman"/>
                      </a:endParaRPr>
                    </a:p>
                  </a:txBody>
                  <a:tcPr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extLst>
                  <a:ext uri="{0D108BD9-81ED-4DB2-BD59-A6C34878D82A}">
                    <a16:rowId xmlns:a16="http://schemas.microsoft.com/office/drawing/2014/main" xmlns="" val="10000"/>
                  </a:ext>
                </a:extLst>
              </a:tr>
              <a:tr h="326654">
                <a:tc gridSpan="4">
                  <a:txBody>
                    <a:bodyPr/>
                    <a:lstStyle/>
                    <a:p>
                      <a:pPr fontAlgn="base">
                        <a:lnSpc>
                          <a:spcPct val="115000"/>
                        </a:lnSpc>
                        <a:spcBef>
                          <a:spcPts val="600"/>
                        </a:spcBef>
                        <a:spcAft>
                          <a:spcPts val="600"/>
                        </a:spcAft>
                      </a:pPr>
                      <a:r>
                        <a:rPr lang="ro-RO" sz="1600" b="1" kern="1200" dirty="0">
                          <a:effectLst/>
                          <a:latin typeface="Cambria" panose="02040503050406030204" pitchFamily="18" charset="0"/>
                          <a:ea typeface="Times New Roman"/>
                          <a:cs typeface="Times New Roman"/>
                        </a:rPr>
                        <a:t>Director DCPN</a:t>
                      </a:r>
                      <a:endParaRPr lang="ro-RO" sz="1600" dirty="0">
                        <a:effectLst/>
                        <a:latin typeface="Cambria" panose="02040503050406030204" pitchFamily="18" charset="0"/>
                        <a:ea typeface="Calibri"/>
                        <a:cs typeface="Times New Roman"/>
                      </a:endParaRPr>
                    </a:p>
                  </a:txBody>
                  <a:tcPr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o-RO"/>
                    </a:p>
                  </a:txBody>
                  <a:tcPr/>
                </a:tc>
                <a:tc hMerge="1">
                  <a:txBody>
                    <a:bodyPr/>
                    <a:lstStyle/>
                    <a:p>
                      <a:endParaRPr lang="ro-RO"/>
                    </a:p>
                  </a:txBody>
                  <a:tcPr/>
                </a:tc>
                <a:tc hMerge="1">
                  <a:txBody>
                    <a:bodyPr/>
                    <a:lstStyle/>
                    <a:p>
                      <a:endParaRPr lang="ro-RO"/>
                    </a:p>
                  </a:txBody>
                  <a:tcPr/>
                </a:tc>
                <a:extLst>
                  <a:ext uri="{0D108BD9-81ED-4DB2-BD59-A6C34878D82A}">
                    <a16:rowId xmlns:a16="http://schemas.microsoft.com/office/drawing/2014/main" xmlns="" val="10001"/>
                  </a:ext>
                </a:extLst>
              </a:tr>
              <a:tr h="602437">
                <a:tc>
                  <a:txBody>
                    <a:bodyPr/>
                    <a:lstStyle/>
                    <a:p>
                      <a:pPr fontAlgn="base">
                        <a:lnSpc>
                          <a:spcPct val="115000"/>
                        </a:lnSpc>
                        <a:spcBef>
                          <a:spcPts val="600"/>
                        </a:spcBef>
                        <a:spcAft>
                          <a:spcPts val="600"/>
                        </a:spcAft>
                      </a:pPr>
                      <a:r>
                        <a:rPr lang="ro-RO" sz="1600" b="1" kern="1200" dirty="0">
                          <a:effectLst/>
                          <a:latin typeface="Cambria" panose="02040503050406030204" pitchFamily="18" charset="0"/>
                          <a:ea typeface="Times New Roman"/>
                          <a:cs typeface="Times New Roman"/>
                        </a:rPr>
                        <a:t>Marieta ENACHE</a:t>
                      </a:r>
                      <a:endParaRPr lang="ro-RO" sz="1600" b="1" dirty="0">
                        <a:effectLst/>
                        <a:latin typeface="Cambria" panose="02040503050406030204" pitchFamily="18" charset="0"/>
                        <a:ea typeface="Calibri"/>
                        <a:cs typeface="Times New Roman"/>
                      </a:endParaRPr>
                    </a:p>
                  </a:txBody>
                  <a:tcPr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fontAlgn="base">
                        <a:lnSpc>
                          <a:spcPct val="115000"/>
                        </a:lnSpc>
                        <a:spcBef>
                          <a:spcPts val="600"/>
                        </a:spcBef>
                        <a:spcAft>
                          <a:spcPts val="600"/>
                        </a:spcAft>
                      </a:pPr>
                      <a:r>
                        <a:rPr lang="ro-RO" sz="1600" b="1" kern="1200" dirty="0">
                          <a:effectLst/>
                          <a:latin typeface="Cambria" panose="02040503050406030204" pitchFamily="18" charset="0"/>
                          <a:ea typeface="Times New Roman"/>
                          <a:cs typeface="Times New Roman"/>
                        </a:rPr>
                        <a:t>0372.111.</a:t>
                      </a:r>
                      <a:r>
                        <a:rPr lang="en-US" sz="1600" b="1" kern="1200" dirty="0">
                          <a:effectLst/>
                          <a:latin typeface="Cambria" panose="02040503050406030204" pitchFamily="18" charset="0"/>
                          <a:ea typeface="Times New Roman"/>
                          <a:cs typeface="Times New Roman"/>
                        </a:rPr>
                        <a:t>324</a:t>
                      </a:r>
                      <a:endParaRPr lang="ro-RO" sz="1600" b="1" dirty="0">
                        <a:effectLst/>
                        <a:latin typeface="Cambria" panose="02040503050406030204" pitchFamily="18" charset="0"/>
                        <a:ea typeface="Calibri"/>
                        <a:cs typeface="Times New Roman"/>
                      </a:endParaRPr>
                    </a:p>
                  </a:txBody>
                  <a:tcPr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fontAlgn="base">
                        <a:lnSpc>
                          <a:spcPct val="115000"/>
                        </a:lnSpc>
                        <a:spcBef>
                          <a:spcPts val="600"/>
                        </a:spcBef>
                        <a:spcAft>
                          <a:spcPts val="600"/>
                        </a:spcAft>
                      </a:pPr>
                      <a:r>
                        <a:rPr lang="ro-RO" sz="1600" b="1" kern="1200" dirty="0">
                          <a:effectLst/>
                          <a:latin typeface="Cambria" panose="02040503050406030204" pitchFamily="18" charset="0"/>
                          <a:ea typeface="Times New Roman"/>
                          <a:cs typeface="Times New Roman"/>
                        </a:rPr>
                        <a:t>0749.196.175</a:t>
                      </a:r>
                      <a:endParaRPr lang="ro-RO" sz="1600" b="1" dirty="0">
                        <a:effectLst/>
                        <a:latin typeface="Cambria" panose="02040503050406030204" pitchFamily="18" charset="0"/>
                        <a:ea typeface="Calibri"/>
                        <a:cs typeface="Times New Roman"/>
                      </a:endParaRPr>
                    </a:p>
                  </a:txBody>
                  <a:tcPr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fontAlgn="base">
                        <a:lnSpc>
                          <a:spcPct val="115000"/>
                        </a:lnSpc>
                        <a:spcBef>
                          <a:spcPts val="600"/>
                        </a:spcBef>
                        <a:spcAft>
                          <a:spcPts val="600"/>
                        </a:spcAft>
                      </a:pPr>
                      <a:r>
                        <a:rPr lang="ro-RO" sz="1600" b="1" kern="1200" dirty="0">
                          <a:effectLst/>
                          <a:latin typeface="Cambria" panose="02040503050406030204" pitchFamily="18" charset="0"/>
                          <a:ea typeface="Times New Roman"/>
                          <a:cs typeface="Times New Roman"/>
                        </a:rPr>
                        <a:t>Marieta.Enache@mdrap.ro</a:t>
                      </a:r>
                      <a:endParaRPr lang="ro-RO" sz="1600" b="1" dirty="0">
                        <a:effectLst/>
                        <a:latin typeface="Cambria" panose="02040503050406030204" pitchFamily="18" charset="0"/>
                        <a:ea typeface="Calibri"/>
                        <a:cs typeface="Times New Roman"/>
                      </a:endParaRPr>
                    </a:p>
                  </a:txBody>
                  <a:tcPr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extLst>
                  <a:ext uri="{0D108BD9-81ED-4DB2-BD59-A6C34878D82A}">
                    <a16:rowId xmlns:a16="http://schemas.microsoft.com/office/drawing/2014/main" xmlns="" val="10004"/>
                  </a:ext>
                </a:extLst>
              </a:tr>
              <a:tr h="326654">
                <a:tc gridSpan="4">
                  <a:txBody>
                    <a:bodyPr/>
                    <a:lstStyle/>
                    <a:p>
                      <a:pPr fontAlgn="base">
                        <a:lnSpc>
                          <a:spcPct val="115000"/>
                        </a:lnSpc>
                        <a:spcBef>
                          <a:spcPts val="600"/>
                        </a:spcBef>
                        <a:spcAft>
                          <a:spcPts val="600"/>
                        </a:spcAft>
                      </a:pPr>
                      <a:r>
                        <a:rPr lang="ro-RO" sz="1600" b="1" kern="1200" dirty="0">
                          <a:effectLst/>
                          <a:latin typeface="Cambria" panose="02040503050406030204" pitchFamily="18" charset="0"/>
                          <a:ea typeface="Times New Roman"/>
                          <a:cs typeface="Times New Roman"/>
                        </a:rPr>
                        <a:t>Șef Serviciu – Serviciul Verificare Cheltuieli FEDR și IPA</a:t>
                      </a:r>
                      <a:endParaRPr lang="ro-RO" sz="1600" b="1" dirty="0">
                        <a:effectLst/>
                        <a:latin typeface="Cambria" panose="02040503050406030204" pitchFamily="18" charset="0"/>
                        <a:ea typeface="Calibri"/>
                        <a:cs typeface="Times New Roman"/>
                      </a:endParaRPr>
                    </a:p>
                  </a:txBody>
                  <a:tcPr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o-RO"/>
                    </a:p>
                  </a:txBody>
                  <a:tcPr/>
                </a:tc>
                <a:tc hMerge="1">
                  <a:txBody>
                    <a:bodyPr/>
                    <a:lstStyle/>
                    <a:p>
                      <a:endParaRPr lang="ro-RO"/>
                    </a:p>
                  </a:txBody>
                  <a:tcPr/>
                </a:tc>
                <a:tc hMerge="1">
                  <a:txBody>
                    <a:bodyPr/>
                    <a:lstStyle/>
                    <a:p>
                      <a:endParaRPr lang="ro-RO"/>
                    </a:p>
                  </a:txBody>
                  <a:tcPr/>
                </a:tc>
                <a:extLst>
                  <a:ext uri="{0D108BD9-81ED-4DB2-BD59-A6C34878D82A}">
                    <a16:rowId xmlns:a16="http://schemas.microsoft.com/office/drawing/2014/main" xmlns="" val="10005"/>
                  </a:ext>
                </a:extLst>
              </a:tr>
              <a:tr h="602437">
                <a:tc>
                  <a:txBody>
                    <a:bodyPr/>
                    <a:lstStyle/>
                    <a:p>
                      <a:pPr fontAlgn="base">
                        <a:lnSpc>
                          <a:spcPct val="115000"/>
                        </a:lnSpc>
                        <a:spcBef>
                          <a:spcPts val="600"/>
                        </a:spcBef>
                        <a:spcAft>
                          <a:spcPts val="600"/>
                        </a:spcAft>
                      </a:pPr>
                      <a:r>
                        <a:rPr lang="ro-RO" sz="1600" b="1" kern="1200">
                          <a:effectLst/>
                          <a:latin typeface="Cambria" panose="02040503050406030204" pitchFamily="18" charset="0"/>
                          <a:ea typeface="Times New Roman"/>
                          <a:cs typeface="Times New Roman"/>
                        </a:rPr>
                        <a:t>George COMAN</a:t>
                      </a:r>
                      <a:endParaRPr lang="ro-RO" sz="1600" b="1">
                        <a:effectLst/>
                        <a:latin typeface="Cambria" panose="02040503050406030204" pitchFamily="18" charset="0"/>
                        <a:ea typeface="Calibri"/>
                        <a:cs typeface="Times New Roman"/>
                      </a:endParaRPr>
                    </a:p>
                  </a:txBody>
                  <a:tcPr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fontAlgn="base">
                        <a:lnSpc>
                          <a:spcPct val="115000"/>
                        </a:lnSpc>
                        <a:spcBef>
                          <a:spcPts val="600"/>
                        </a:spcBef>
                        <a:spcAft>
                          <a:spcPts val="600"/>
                        </a:spcAft>
                      </a:pPr>
                      <a:r>
                        <a:rPr lang="ro-RO" sz="1600" b="1" kern="1200" dirty="0">
                          <a:effectLst/>
                          <a:latin typeface="Cambria" panose="02040503050406030204" pitchFamily="18" charset="0"/>
                          <a:ea typeface="Times New Roman"/>
                          <a:cs typeface="Times New Roman"/>
                        </a:rPr>
                        <a:t>0372.111.</a:t>
                      </a:r>
                      <a:r>
                        <a:rPr lang="en-US" sz="1600" b="1" kern="1200" dirty="0">
                          <a:effectLst/>
                          <a:latin typeface="Cambria" panose="02040503050406030204" pitchFamily="18" charset="0"/>
                          <a:ea typeface="Times New Roman"/>
                          <a:cs typeface="Times New Roman"/>
                        </a:rPr>
                        <a:t>324</a:t>
                      </a:r>
                      <a:endParaRPr lang="ro-RO" sz="1600" b="1" dirty="0">
                        <a:effectLst/>
                        <a:latin typeface="Cambria" panose="02040503050406030204" pitchFamily="18" charset="0"/>
                        <a:ea typeface="Calibri"/>
                        <a:cs typeface="Times New Roman"/>
                      </a:endParaRPr>
                    </a:p>
                  </a:txBody>
                  <a:tcPr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fontAlgn="base">
                        <a:lnSpc>
                          <a:spcPct val="115000"/>
                        </a:lnSpc>
                        <a:spcBef>
                          <a:spcPts val="600"/>
                        </a:spcBef>
                        <a:spcAft>
                          <a:spcPts val="600"/>
                        </a:spcAft>
                      </a:pPr>
                      <a:r>
                        <a:rPr lang="ro-RO" sz="1600" b="1" kern="1200" dirty="0">
                          <a:effectLst/>
                          <a:latin typeface="Cambria" panose="02040503050406030204" pitchFamily="18" charset="0"/>
                          <a:ea typeface="Times New Roman"/>
                          <a:cs typeface="Times New Roman"/>
                        </a:rPr>
                        <a:t>0737.244.473</a:t>
                      </a:r>
                      <a:endParaRPr lang="ro-RO" sz="1600" b="1" dirty="0">
                        <a:effectLst/>
                        <a:latin typeface="Cambria" panose="02040503050406030204" pitchFamily="18" charset="0"/>
                        <a:ea typeface="Calibri"/>
                        <a:cs typeface="Times New Roman"/>
                      </a:endParaRPr>
                    </a:p>
                  </a:txBody>
                  <a:tcPr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fontAlgn="base">
                        <a:lnSpc>
                          <a:spcPct val="115000"/>
                        </a:lnSpc>
                        <a:spcBef>
                          <a:spcPts val="600"/>
                        </a:spcBef>
                        <a:spcAft>
                          <a:spcPts val="600"/>
                        </a:spcAft>
                      </a:pPr>
                      <a:r>
                        <a:rPr lang="ro-RO" sz="1600" b="1" kern="1200" dirty="0">
                          <a:effectLst/>
                          <a:latin typeface="Cambria" panose="02040503050406030204" pitchFamily="18" charset="0"/>
                          <a:ea typeface="Times New Roman"/>
                          <a:cs typeface="Times New Roman"/>
                        </a:rPr>
                        <a:t>George.Coman@mdrap.ro</a:t>
                      </a:r>
                      <a:endParaRPr lang="ro-RO" sz="1600" b="1" dirty="0">
                        <a:effectLst/>
                        <a:latin typeface="Cambria" panose="02040503050406030204" pitchFamily="18" charset="0"/>
                        <a:ea typeface="Calibri"/>
                        <a:cs typeface="Times New Roman"/>
                      </a:endParaRPr>
                    </a:p>
                  </a:txBody>
                  <a:tcPr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42348740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hu-HU" sz="3000" b="1" dirty="0">
              <a:solidFill>
                <a:srgbClr val="4F81BD">
                  <a:lumMod val="75000"/>
                </a:srgbClr>
              </a:solidFill>
              <a:latin typeface="Cambria" panose="02040503050406030204" pitchFamily="18" charset="0"/>
            </a:endParaRPr>
          </a:p>
        </p:txBody>
      </p:sp>
      <p:sp>
        <p:nvSpPr>
          <p:cNvPr id="7" name="Alcím 2"/>
          <p:cNvSpPr>
            <a:spLocks noGrp="1"/>
          </p:cNvSpPr>
          <p:nvPr>
            <p:ph type="subTitle" idx="1"/>
          </p:nvPr>
        </p:nvSpPr>
        <p:spPr>
          <a:xfrm>
            <a:off x="611560" y="1700808"/>
            <a:ext cx="8208912" cy="3240360"/>
          </a:xfrm>
        </p:spPr>
        <p:txBody>
          <a:bodyPr>
            <a:normAutofit/>
          </a:bodyPr>
          <a:lstStyle/>
          <a:p>
            <a:endParaRPr lang="hu-HU" sz="2400" dirty="0">
              <a:solidFill>
                <a:schemeClr val="tx2">
                  <a:lumMod val="75000"/>
                </a:schemeClr>
              </a:solidFill>
              <a:latin typeface="Cambria" panose="02040503050406030204" pitchFamily="18" charset="0"/>
            </a:endParaRPr>
          </a:p>
          <a:p>
            <a:endParaRPr lang="hu-HU" sz="2400" dirty="0">
              <a:solidFill>
                <a:schemeClr val="tx2">
                  <a:lumMod val="75000"/>
                </a:schemeClr>
              </a:solidFill>
              <a:latin typeface="Cambria" panose="02040503050406030204" pitchFamily="18" charset="0"/>
            </a:endParaRPr>
          </a:p>
          <a:p>
            <a:endParaRPr lang="hu-HU" sz="2400" dirty="0">
              <a:solidFill>
                <a:schemeClr val="tx2">
                  <a:lumMod val="75000"/>
                </a:schemeClr>
              </a:solidFill>
              <a:latin typeface="Cambria" panose="02040503050406030204" pitchFamily="18" charset="0"/>
            </a:endParaRPr>
          </a:p>
          <a:p>
            <a:r>
              <a:rPr lang="hu-HU" dirty="0">
                <a:solidFill>
                  <a:schemeClr val="tx2">
                    <a:lumMod val="75000"/>
                  </a:schemeClr>
                </a:solidFill>
                <a:latin typeface="Cambria" panose="02040503050406030204" pitchFamily="18" charset="0"/>
              </a:rPr>
              <a:t>VĂ MULȚUMIM!</a:t>
            </a:r>
          </a:p>
          <a:p>
            <a:pPr algn="l"/>
            <a:endParaRPr lang="hu-HU" sz="2200" dirty="0">
              <a:solidFill>
                <a:schemeClr val="tx2">
                  <a:lumMod val="75000"/>
                </a:schemeClr>
              </a:solidFill>
              <a:latin typeface="Cambria" panose="02040503050406030204" pitchFamily="18" charset="0"/>
            </a:endParaRPr>
          </a:p>
        </p:txBody>
      </p:sp>
    </p:spTree>
    <p:extLst>
      <p:ext uri="{BB962C8B-B14F-4D97-AF65-F5344CB8AC3E}">
        <p14:creationId xmlns:p14="http://schemas.microsoft.com/office/powerpoint/2010/main" val="36356119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611560" y="1556792"/>
            <a:ext cx="7992888" cy="5040560"/>
          </a:xfrm>
        </p:spPr>
        <p:txBody>
          <a:bodyPr>
            <a:normAutofit fontScale="85000" lnSpcReduction="20000"/>
          </a:bodyPr>
          <a:lstStyle/>
          <a:p>
            <a:pPr algn="l">
              <a:spcBef>
                <a:spcPts val="0"/>
              </a:spcBef>
              <a:spcAft>
                <a:spcPts val="1200"/>
              </a:spcAft>
            </a:pPr>
            <a:r>
              <a:rPr lang="ro-RO" sz="2200" dirty="0">
                <a:solidFill>
                  <a:schemeClr val="tx2">
                    <a:lumMod val="75000"/>
                  </a:schemeClr>
                </a:solidFill>
                <a:latin typeface="Cambria" panose="02040503050406030204" pitchFamily="18" charset="0"/>
              </a:rPr>
              <a:t>Se va transmite un CD, care va conține:</a:t>
            </a:r>
          </a:p>
          <a:p>
            <a:pPr marL="342900" indent="-342900" algn="l">
              <a:spcBef>
                <a:spcPts val="0"/>
              </a:spcBef>
              <a:buFont typeface="Wingdings" panose="05000000000000000000" pitchFamily="2" charset="2"/>
              <a:buChar char="Ø"/>
            </a:pPr>
            <a:r>
              <a:rPr lang="ro-RO" sz="2200" dirty="0">
                <a:solidFill>
                  <a:schemeClr val="tx2">
                    <a:lumMod val="75000"/>
                  </a:schemeClr>
                </a:solidFill>
                <a:latin typeface="Cambria" panose="02040503050406030204" pitchFamily="18" charset="0"/>
              </a:rPr>
              <a:t>Bugetul proiectului actualizat (daca informațiile nu sunt introduse in eMS); - bugetul proiectului se va actualiza in eMS de catre Lead Partner doar daca acesta modificare va fi majora (peste limita de </a:t>
            </a:r>
            <a:r>
              <a:rPr lang="en-US" sz="2200" dirty="0">
                <a:solidFill>
                  <a:schemeClr val="tx2">
                    <a:lumMod val="75000"/>
                  </a:schemeClr>
                </a:solidFill>
                <a:latin typeface="Cambria" panose="02040503050406030204" pitchFamily="18" charset="0"/>
              </a:rPr>
              <a:t>10</a:t>
            </a:r>
            <a:r>
              <a:rPr lang="ro-RO" sz="2200" dirty="0">
                <a:solidFill>
                  <a:schemeClr val="tx2">
                    <a:lumMod val="75000"/>
                  </a:schemeClr>
                </a:solidFill>
                <a:latin typeface="Cambria" panose="02040503050406030204" pitchFamily="18" charset="0"/>
              </a:rPr>
              <a:t>% din valoarea totala a bugetului </a:t>
            </a:r>
            <a:r>
              <a:rPr lang="en-US" sz="2200" dirty="0" err="1">
                <a:solidFill>
                  <a:schemeClr val="tx2">
                    <a:lumMod val="75000"/>
                  </a:schemeClr>
                </a:solidFill>
                <a:latin typeface="Cambria" panose="02040503050406030204" pitchFamily="18" charset="0"/>
              </a:rPr>
              <a:t>proiectului</a:t>
            </a:r>
            <a:r>
              <a:rPr lang="en-US" sz="2200" dirty="0">
                <a:solidFill>
                  <a:schemeClr val="tx2">
                    <a:lumMod val="75000"/>
                  </a:schemeClr>
                </a:solidFill>
                <a:latin typeface="Cambria" panose="02040503050406030204" pitchFamily="18" charset="0"/>
              </a:rPr>
              <a:t> </a:t>
            </a:r>
            <a:r>
              <a:rPr lang="ro-RO" sz="2200" dirty="0">
                <a:solidFill>
                  <a:schemeClr val="tx2">
                    <a:lumMod val="75000"/>
                  </a:schemeClr>
                </a:solidFill>
                <a:latin typeface="Cambria" panose="02040503050406030204" pitchFamily="18" charset="0"/>
              </a:rPr>
              <a:t>asa cum este reglementat in Manualul de Implementare). Daca vor exista modificari minore, acestea, impreuna cu acceptul din partea LP-ului vor fi trimise CPN-ului pe CD – totodata vor fi atasate in sistemul eMS la sectiunea Atasamente;</a:t>
            </a:r>
            <a:endParaRPr lang="en-US" sz="2200" dirty="0">
              <a:solidFill>
                <a:schemeClr val="tx2">
                  <a:lumMod val="75000"/>
                </a:schemeClr>
              </a:solidFill>
              <a:latin typeface="Cambria" panose="02040503050406030204" pitchFamily="18" charset="0"/>
            </a:endParaRPr>
          </a:p>
          <a:p>
            <a:pPr marL="342900" indent="-342900" algn="l">
              <a:spcBef>
                <a:spcPts val="0"/>
              </a:spcBef>
              <a:buFont typeface="Wingdings" panose="05000000000000000000" pitchFamily="2" charset="2"/>
              <a:buChar char="Ø"/>
            </a:pPr>
            <a:r>
              <a:rPr lang="en-US" sz="2200" dirty="0" err="1">
                <a:solidFill>
                  <a:schemeClr val="tx2">
                    <a:lumMod val="75000"/>
                  </a:schemeClr>
                </a:solidFill>
                <a:latin typeface="Cambria" panose="02040503050406030204" pitchFamily="18" charset="0"/>
              </a:rPr>
              <a:t>Raportul</a:t>
            </a:r>
            <a:r>
              <a:rPr lang="en-US" sz="2200" dirty="0">
                <a:solidFill>
                  <a:schemeClr val="tx2">
                    <a:lumMod val="75000"/>
                  </a:schemeClr>
                </a:solidFill>
                <a:latin typeface="Cambria" panose="02040503050406030204" pitchFamily="18" charset="0"/>
              </a:rPr>
              <a:t> de </a:t>
            </a:r>
            <a:r>
              <a:rPr lang="en-US" sz="2200" dirty="0" err="1">
                <a:solidFill>
                  <a:schemeClr val="tx2">
                    <a:lumMod val="75000"/>
                  </a:schemeClr>
                </a:solidFill>
                <a:latin typeface="Cambria" panose="02040503050406030204" pitchFamily="18" charset="0"/>
              </a:rPr>
              <a:t>progres</a:t>
            </a:r>
            <a:r>
              <a:rPr lang="en-US" sz="2200" dirty="0">
                <a:solidFill>
                  <a:schemeClr val="tx2">
                    <a:lumMod val="75000"/>
                  </a:schemeClr>
                </a:solidFill>
                <a:latin typeface="Cambria" panose="02040503050406030204" pitchFamily="18" charset="0"/>
              </a:rPr>
              <a:t>;</a:t>
            </a:r>
            <a:endParaRPr lang="ro-RO" sz="2200" dirty="0">
              <a:solidFill>
                <a:schemeClr val="tx2">
                  <a:lumMod val="75000"/>
                </a:schemeClr>
              </a:solidFill>
              <a:latin typeface="Cambria" panose="02040503050406030204" pitchFamily="18" charset="0"/>
            </a:endParaRPr>
          </a:p>
          <a:p>
            <a:pPr marL="342900" indent="-342900" algn="l">
              <a:spcBef>
                <a:spcPts val="0"/>
              </a:spcBef>
              <a:buFont typeface="Wingdings" panose="05000000000000000000" pitchFamily="2" charset="2"/>
              <a:buChar char="Ø"/>
            </a:pPr>
            <a:r>
              <a:rPr lang="ro-RO" sz="2200" dirty="0">
                <a:solidFill>
                  <a:schemeClr val="tx2">
                    <a:lumMod val="75000"/>
                  </a:schemeClr>
                </a:solidFill>
                <a:latin typeface="Cambria" panose="02040503050406030204" pitchFamily="18" charset="0"/>
              </a:rPr>
              <a:t>Copii ale dosarelor de achiziţii publice;</a:t>
            </a:r>
            <a:endParaRPr lang="en-US" sz="2200" dirty="0">
              <a:solidFill>
                <a:schemeClr val="tx2">
                  <a:lumMod val="75000"/>
                </a:schemeClr>
              </a:solidFill>
              <a:latin typeface="Cambria" panose="02040503050406030204" pitchFamily="18" charset="0"/>
            </a:endParaRPr>
          </a:p>
          <a:p>
            <a:pPr marL="342900" indent="-342900" algn="l">
              <a:spcBef>
                <a:spcPts val="0"/>
              </a:spcBef>
              <a:buFont typeface="Wingdings" panose="05000000000000000000" pitchFamily="2" charset="2"/>
              <a:buChar char="Ø"/>
            </a:pPr>
            <a:r>
              <a:rPr lang="en-US" sz="2200" dirty="0" err="1">
                <a:solidFill>
                  <a:schemeClr val="tx2">
                    <a:lumMod val="75000"/>
                  </a:schemeClr>
                </a:solidFill>
                <a:latin typeface="Cambria" panose="02040503050406030204" pitchFamily="18" charset="0"/>
              </a:rPr>
              <a:t>Planul</a:t>
            </a:r>
            <a:r>
              <a:rPr lang="en-US" sz="2200" dirty="0">
                <a:solidFill>
                  <a:schemeClr val="tx2">
                    <a:lumMod val="75000"/>
                  </a:schemeClr>
                </a:solidFill>
                <a:latin typeface="Cambria" panose="02040503050406030204" pitchFamily="18" charset="0"/>
              </a:rPr>
              <a:t> </a:t>
            </a:r>
            <a:r>
              <a:rPr lang="en-US" sz="2200" dirty="0" err="1">
                <a:solidFill>
                  <a:schemeClr val="tx2">
                    <a:lumMod val="75000"/>
                  </a:schemeClr>
                </a:solidFill>
                <a:latin typeface="Cambria" panose="02040503050406030204" pitchFamily="18" charset="0"/>
              </a:rPr>
              <a:t>Achizitiilor</a:t>
            </a:r>
            <a:r>
              <a:rPr lang="en-US" sz="2200" dirty="0">
                <a:solidFill>
                  <a:schemeClr val="tx2">
                    <a:lumMod val="75000"/>
                  </a:schemeClr>
                </a:solidFill>
                <a:latin typeface="Cambria" panose="02040503050406030204" pitchFamily="18" charset="0"/>
              </a:rPr>
              <a:t> </a:t>
            </a:r>
            <a:r>
              <a:rPr lang="en-US" sz="2200" dirty="0" err="1">
                <a:solidFill>
                  <a:schemeClr val="tx2">
                    <a:lumMod val="75000"/>
                  </a:schemeClr>
                </a:solidFill>
                <a:latin typeface="Cambria" panose="02040503050406030204" pitchFamily="18" charset="0"/>
              </a:rPr>
              <a:t>Publice</a:t>
            </a:r>
            <a:r>
              <a:rPr lang="en-US" sz="2200" dirty="0">
                <a:solidFill>
                  <a:schemeClr val="tx2">
                    <a:lumMod val="75000"/>
                  </a:schemeClr>
                </a:solidFill>
                <a:latin typeface="Cambria" panose="02040503050406030204" pitchFamily="18" charset="0"/>
              </a:rPr>
              <a:t> </a:t>
            </a:r>
            <a:r>
              <a:rPr lang="en-US" sz="2200" dirty="0" err="1">
                <a:solidFill>
                  <a:schemeClr val="tx2">
                    <a:lumMod val="75000"/>
                  </a:schemeClr>
                </a:solidFill>
                <a:latin typeface="Cambria" panose="02040503050406030204" pitchFamily="18" charset="0"/>
              </a:rPr>
              <a:t>pentru</a:t>
            </a:r>
            <a:r>
              <a:rPr lang="en-US" sz="2200" dirty="0">
                <a:solidFill>
                  <a:schemeClr val="tx2">
                    <a:lumMod val="75000"/>
                  </a:schemeClr>
                </a:solidFill>
                <a:latin typeface="Cambria" panose="02040503050406030204" pitchFamily="18" charset="0"/>
              </a:rPr>
              <a:t> </a:t>
            </a:r>
            <a:r>
              <a:rPr lang="en-US" sz="2200" dirty="0" err="1">
                <a:solidFill>
                  <a:schemeClr val="tx2">
                    <a:lumMod val="75000"/>
                  </a:schemeClr>
                </a:solidFill>
                <a:latin typeface="Cambria" panose="02040503050406030204" pitchFamily="18" charset="0"/>
              </a:rPr>
              <a:t>proiect</a:t>
            </a:r>
            <a:r>
              <a:rPr lang="en-US" sz="2200" dirty="0">
                <a:solidFill>
                  <a:schemeClr val="tx2">
                    <a:lumMod val="75000"/>
                  </a:schemeClr>
                </a:solidFill>
                <a:latin typeface="Cambria" panose="02040503050406030204" pitchFamily="18" charset="0"/>
              </a:rPr>
              <a:t>;</a:t>
            </a:r>
            <a:endParaRPr lang="ro-RO" sz="2200" dirty="0">
              <a:solidFill>
                <a:schemeClr val="tx2">
                  <a:lumMod val="75000"/>
                </a:schemeClr>
              </a:solidFill>
              <a:latin typeface="Cambria" panose="02040503050406030204" pitchFamily="18" charset="0"/>
            </a:endParaRPr>
          </a:p>
          <a:p>
            <a:pPr marL="342900" indent="-342900" algn="l">
              <a:spcBef>
                <a:spcPts val="0"/>
              </a:spcBef>
              <a:buFont typeface="Wingdings" panose="05000000000000000000" pitchFamily="2" charset="2"/>
              <a:buChar char="Ø"/>
            </a:pPr>
            <a:r>
              <a:rPr lang="ro-RO" sz="2200" dirty="0">
                <a:solidFill>
                  <a:schemeClr val="tx2">
                    <a:lumMod val="75000"/>
                  </a:schemeClr>
                </a:solidFill>
                <a:latin typeface="Cambria" panose="02040503050406030204" pitchFamily="18" charset="0"/>
              </a:rPr>
              <a:t>Fotografii realizate ca urmare a organizării de evenimente</a:t>
            </a:r>
            <a:r>
              <a:rPr lang="en-US" sz="2200" dirty="0">
                <a:solidFill>
                  <a:schemeClr val="tx2">
                    <a:lumMod val="75000"/>
                  </a:schemeClr>
                </a:solidFill>
                <a:latin typeface="Cambria" panose="02040503050406030204" pitchFamily="18" charset="0"/>
              </a:rPr>
              <a:t>, a </a:t>
            </a:r>
            <a:r>
              <a:rPr lang="en-US" sz="2200" dirty="0" err="1">
                <a:solidFill>
                  <a:schemeClr val="tx2">
                    <a:lumMod val="75000"/>
                  </a:schemeClr>
                </a:solidFill>
                <a:latin typeface="Cambria" panose="02040503050406030204" pitchFamily="18" charset="0"/>
              </a:rPr>
              <a:t>echipamentelor</a:t>
            </a:r>
            <a:r>
              <a:rPr lang="en-US" sz="2200" dirty="0">
                <a:solidFill>
                  <a:schemeClr val="tx2">
                    <a:lumMod val="75000"/>
                  </a:schemeClr>
                </a:solidFill>
                <a:latin typeface="Cambria" panose="02040503050406030204" pitchFamily="18" charset="0"/>
              </a:rPr>
              <a:t> </a:t>
            </a:r>
            <a:r>
              <a:rPr lang="en-US" sz="2200" dirty="0" err="1">
                <a:solidFill>
                  <a:schemeClr val="tx2">
                    <a:lumMod val="75000"/>
                  </a:schemeClr>
                </a:solidFill>
                <a:latin typeface="Cambria" panose="02040503050406030204" pitchFamily="18" charset="0"/>
              </a:rPr>
              <a:t>si</a:t>
            </a:r>
            <a:r>
              <a:rPr lang="en-US" sz="2200" dirty="0">
                <a:solidFill>
                  <a:schemeClr val="tx2">
                    <a:lumMod val="75000"/>
                  </a:schemeClr>
                </a:solidFill>
                <a:latin typeface="Cambria" panose="02040503050406030204" pitchFamily="18" charset="0"/>
              </a:rPr>
              <a:t> a </a:t>
            </a:r>
            <a:r>
              <a:rPr lang="en-US" sz="2200" dirty="0" err="1">
                <a:solidFill>
                  <a:schemeClr val="tx2">
                    <a:lumMod val="75000"/>
                  </a:schemeClr>
                </a:solidFill>
                <a:latin typeface="Cambria" panose="02040503050406030204" pitchFamily="18" charset="0"/>
              </a:rPr>
              <a:t>investitilor</a:t>
            </a:r>
            <a:r>
              <a:rPr lang="en-US" sz="2200" dirty="0">
                <a:solidFill>
                  <a:schemeClr val="tx2">
                    <a:lumMod val="75000"/>
                  </a:schemeClr>
                </a:solidFill>
                <a:latin typeface="Cambria" panose="02040503050406030204" pitchFamily="18" charset="0"/>
              </a:rPr>
              <a:t> la </a:t>
            </a:r>
            <a:r>
              <a:rPr lang="en-US" sz="2200" dirty="0" err="1">
                <a:solidFill>
                  <a:schemeClr val="tx2">
                    <a:lumMod val="75000"/>
                  </a:schemeClr>
                </a:solidFill>
                <a:latin typeface="Cambria" panose="02040503050406030204" pitchFamily="18" charset="0"/>
              </a:rPr>
              <a:t>scara</a:t>
            </a:r>
            <a:r>
              <a:rPr lang="en-US" sz="2200" dirty="0">
                <a:solidFill>
                  <a:schemeClr val="tx2">
                    <a:lumMod val="75000"/>
                  </a:schemeClr>
                </a:solidFill>
                <a:latin typeface="Cambria" panose="02040503050406030204" pitchFamily="18" charset="0"/>
              </a:rPr>
              <a:t> </a:t>
            </a:r>
            <a:r>
              <a:rPr lang="en-US" sz="2200" dirty="0" err="1">
                <a:solidFill>
                  <a:schemeClr val="tx2">
                    <a:lumMod val="75000"/>
                  </a:schemeClr>
                </a:solidFill>
                <a:latin typeface="Cambria" panose="02040503050406030204" pitchFamily="18" charset="0"/>
              </a:rPr>
              <a:t>redusa</a:t>
            </a:r>
            <a:r>
              <a:rPr lang="en-US" sz="2200" dirty="0">
                <a:solidFill>
                  <a:schemeClr val="tx2">
                    <a:lumMod val="75000"/>
                  </a:schemeClr>
                </a:solidFill>
                <a:latin typeface="Cambria" panose="02040503050406030204" pitchFamily="18" charset="0"/>
              </a:rPr>
              <a:t> - </a:t>
            </a:r>
            <a:r>
              <a:rPr lang="ro-RO" sz="2200" dirty="0">
                <a:solidFill>
                  <a:schemeClr val="tx2">
                    <a:lumMod val="75000"/>
                  </a:schemeClr>
                </a:solidFill>
                <a:latin typeface="Cambria" panose="02040503050406030204" pitchFamily="18" charset="0"/>
              </a:rPr>
              <a:t>care să evidențieze respectarea elementelor de identitate vizuală conform prevederilor Ghidului de identitate vizuală al programului.; </a:t>
            </a:r>
          </a:p>
          <a:p>
            <a:pPr marL="342900" indent="-342900" algn="l">
              <a:spcBef>
                <a:spcPts val="0"/>
              </a:spcBef>
              <a:buFont typeface="Wingdings" panose="05000000000000000000" pitchFamily="2" charset="2"/>
              <a:buChar char="Ø"/>
            </a:pPr>
            <a:r>
              <a:rPr lang="ro-RO" sz="2200" dirty="0">
                <a:solidFill>
                  <a:schemeClr val="tx2">
                    <a:lumMod val="75000"/>
                  </a:schemeClr>
                </a:solidFill>
                <a:latin typeface="Cambria" panose="02040503050406030204" pitchFamily="18" charset="0"/>
              </a:rPr>
              <a:t>Demo-uri şi fotografii ale materialelor promoționale realizate în cadrul proiectului (banner, steag, broșuri,etc.) care să evidențieze respectarea elementelor de identitate vizuală conform prevederilor Ghidului de identitate vizuală al programului.</a:t>
            </a:r>
          </a:p>
          <a:p>
            <a:pPr marL="360363" algn="l">
              <a:spcBef>
                <a:spcPts val="1200"/>
              </a:spcBef>
            </a:pPr>
            <a:endParaRPr lang="ro-RO" sz="2200" dirty="0">
              <a:solidFill>
                <a:srgbClr val="FF0000"/>
              </a:solidFill>
              <a:latin typeface="Cambria" panose="02040503050406030204" pitchFamily="18" charset="0"/>
            </a:endParaRPr>
          </a:p>
        </p:txBody>
      </p:sp>
      <p:sp>
        <p:nvSpPr>
          <p:cNvPr id="5"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vi-VN" sz="3000" dirty="0">
                <a:solidFill>
                  <a:srgbClr val="4F81BD">
                    <a:lumMod val="75000"/>
                  </a:srgbClr>
                </a:solidFill>
                <a:latin typeface="Cambria" panose="02040503050406030204" pitchFamily="18" charset="0"/>
              </a:rPr>
              <a:t>E</a:t>
            </a:r>
            <a:r>
              <a:rPr lang="ro-RO" sz="3000" dirty="0">
                <a:solidFill>
                  <a:srgbClr val="4F81BD">
                    <a:lumMod val="75000"/>
                  </a:srgbClr>
                </a:solidFill>
                <a:latin typeface="Cambria" panose="02040503050406030204" pitchFamily="18" charset="0"/>
              </a:rPr>
              <a:t>fectuarea</a:t>
            </a:r>
            <a:r>
              <a:rPr lang="en-US" sz="3000" dirty="0">
                <a:solidFill>
                  <a:srgbClr val="4F81BD">
                    <a:lumMod val="75000"/>
                  </a:srgbClr>
                </a:solidFill>
                <a:latin typeface="Cambria" panose="02040503050406030204" pitchFamily="18" charset="0"/>
              </a:rPr>
              <a:t> c</a:t>
            </a:r>
            <a:r>
              <a:rPr lang="vi-VN" sz="3000" dirty="0">
                <a:solidFill>
                  <a:srgbClr val="4F81BD">
                    <a:lumMod val="75000"/>
                  </a:srgbClr>
                </a:solidFill>
                <a:latin typeface="Cambria" panose="02040503050406030204" pitchFamily="18" charset="0"/>
              </a:rPr>
              <a:t>ontrolului</a:t>
            </a:r>
            <a:endParaRPr lang="hu-HU" sz="3000" dirty="0">
              <a:solidFill>
                <a:srgbClr val="4F81BD">
                  <a:lumMod val="75000"/>
                </a:srgbClr>
              </a:solidFill>
              <a:latin typeface="Cambria" panose="02040503050406030204" pitchFamily="18" charset="0"/>
            </a:endParaRPr>
          </a:p>
        </p:txBody>
      </p:sp>
    </p:spTree>
    <p:extLst>
      <p:ext uri="{BB962C8B-B14F-4D97-AF65-F5344CB8AC3E}">
        <p14:creationId xmlns:p14="http://schemas.microsoft.com/office/powerpoint/2010/main" val="25402699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611560" y="1772816"/>
            <a:ext cx="7992888" cy="4752528"/>
          </a:xfrm>
        </p:spPr>
        <p:txBody>
          <a:bodyPr>
            <a:normAutofit/>
          </a:bodyPr>
          <a:lstStyle/>
          <a:p>
            <a:pPr algn="l">
              <a:spcBef>
                <a:spcPts val="0"/>
              </a:spcBef>
              <a:spcAft>
                <a:spcPts val="1800"/>
              </a:spcAft>
            </a:pPr>
            <a:r>
              <a:rPr lang="hu-HU" sz="2600" dirty="0">
                <a:solidFill>
                  <a:schemeClr val="accent1">
                    <a:lumMod val="75000"/>
                  </a:schemeClr>
                </a:solidFill>
                <a:latin typeface="Cambria" panose="02040503050406030204" pitchFamily="18" charset="0"/>
              </a:rPr>
              <a:t>Verificarea documentelor justificative</a:t>
            </a:r>
          </a:p>
          <a:p>
            <a:pPr algn="just">
              <a:spcBef>
                <a:spcPts val="0"/>
              </a:spcBef>
            </a:pPr>
            <a:r>
              <a:rPr lang="vi-VN" sz="2200" dirty="0">
                <a:solidFill>
                  <a:schemeClr val="tx2">
                    <a:lumMod val="75000"/>
                  </a:schemeClr>
                </a:solidFill>
                <a:latin typeface="Cambria" panose="02040503050406030204" pitchFamily="18" charset="0"/>
              </a:rPr>
              <a:t>În vederea validării cheltuielilor</a:t>
            </a:r>
            <a:r>
              <a:rPr lang="en-US" sz="2200" dirty="0">
                <a:solidFill>
                  <a:schemeClr val="tx2">
                    <a:lumMod val="75000"/>
                  </a:schemeClr>
                </a:solidFill>
                <a:latin typeface="Cambria" panose="02040503050406030204" pitchFamily="18" charset="0"/>
              </a:rPr>
              <a:t>, </a:t>
            </a:r>
            <a:r>
              <a:rPr lang="vi-VN" sz="2200" dirty="0">
                <a:solidFill>
                  <a:schemeClr val="tx2">
                    <a:lumMod val="75000"/>
                  </a:schemeClr>
                </a:solidFill>
                <a:latin typeface="Cambria" panose="02040503050406030204" pitchFamily="18" charset="0"/>
              </a:rPr>
              <a:t>controlorii vor verifica documentele justificative, urmărind dacă sunt îndeplinite, cumulativ,  toate condiţiile de eligibilitate, pe baza legislaţiei naţionale şi europene, Aplicației Finale aprobate, Contractului de finanţare, Manualului de implementare a programului, instrucţiunilor Autorităţii de Managemen</a:t>
            </a:r>
            <a:r>
              <a:rPr lang="ro-RO" sz="2200" dirty="0">
                <a:solidFill>
                  <a:schemeClr val="tx2">
                    <a:lumMod val="75000"/>
                  </a:schemeClr>
                </a:solidFill>
                <a:latin typeface="Cambria" panose="02040503050406030204" pitchFamily="18" charset="0"/>
              </a:rPr>
              <a:t>t.</a:t>
            </a:r>
            <a:endParaRPr lang="vi-VN" sz="2200" dirty="0">
              <a:solidFill>
                <a:schemeClr val="tx2">
                  <a:lumMod val="75000"/>
                </a:schemeClr>
              </a:solidFill>
              <a:latin typeface="Cambria" panose="02040503050406030204" pitchFamily="18" charset="0"/>
            </a:endParaRPr>
          </a:p>
          <a:p>
            <a:pPr algn="just">
              <a:spcBef>
                <a:spcPts val="1800"/>
              </a:spcBef>
            </a:pPr>
            <a:r>
              <a:rPr lang="vi-VN" sz="2200" dirty="0">
                <a:solidFill>
                  <a:schemeClr val="tx2">
                    <a:lumMod val="75000"/>
                  </a:schemeClr>
                </a:solidFill>
                <a:latin typeface="Cambria" panose="02040503050406030204" pitchFamily="18" charset="0"/>
              </a:rPr>
              <a:t>Pe parcursul controlului se pot solicita informaţii suplimentare prin scrisori de clarificare și/sau emailuri, caz în care termenul de control se suspendă până la primirea informaţiilor solicitate.</a:t>
            </a:r>
            <a:endParaRPr lang="hu-HU" sz="2200" dirty="0">
              <a:solidFill>
                <a:schemeClr val="tx2">
                  <a:lumMod val="75000"/>
                </a:schemeClr>
              </a:solidFill>
              <a:latin typeface="Cambria" panose="02040503050406030204" pitchFamily="18" charset="0"/>
            </a:endParaRPr>
          </a:p>
        </p:txBody>
      </p:sp>
      <p:sp>
        <p:nvSpPr>
          <p:cNvPr id="4"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vi-VN" sz="3000" dirty="0">
                <a:solidFill>
                  <a:srgbClr val="4F81BD">
                    <a:lumMod val="75000"/>
                  </a:srgbClr>
                </a:solidFill>
                <a:latin typeface="Cambria" panose="02040503050406030204" pitchFamily="18" charset="0"/>
              </a:rPr>
              <a:t>E</a:t>
            </a:r>
            <a:r>
              <a:rPr lang="ro-RO" sz="3000" dirty="0">
                <a:solidFill>
                  <a:srgbClr val="4F81BD">
                    <a:lumMod val="75000"/>
                  </a:srgbClr>
                </a:solidFill>
                <a:latin typeface="Cambria" panose="02040503050406030204" pitchFamily="18" charset="0"/>
              </a:rPr>
              <a:t>fectuarea</a:t>
            </a:r>
            <a:r>
              <a:rPr lang="en-US" sz="3000" dirty="0">
                <a:solidFill>
                  <a:srgbClr val="4F81BD">
                    <a:lumMod val="75000"/>
                  </a:srgbClr>
                </a:solidFill>
                <a:latin typeface="Cambria" panose="02040503050406030204" pitchFamily="18" charset="0"/>
              </a:rPr>
              <a:t> c</a:t>
            </a:r>
            <a:r>
              <a:rPr lang="vi-VN" sz="3000" dirty="0">
                <a:solidFill>
                  <a:srgbClr val="4F81BD">
                    <a:lumMod val="75000"/>
                  </a:srgbClr>
                </a:solidFill>
                <a:latin typeface="Cambria" panose="02040503050406030204" pitchFamily="18" charset="0"/>
              </a:rPr>
              <a:t>ontrolului</a:t>
            </a:r>
            <a:endParaRPr lang="hu-HU" sz="3000" dirty="0">
              <a:solidFill>
                <a:srgbClr val="4F81BD">
                  <a:lumMod val="75000"/>
                </a:srgbClr>
              </a:solidFill>
              <a:latin typeface="Cambria" panose="02040503050406030204" pitchFamily="18" charset="0"/>
            </a:endParaRPr>
          </a:p>
        </p:txBody>
      </p:sp>
    </p:spTree>
    <p:extLst>
      <p:ext uri="{BB962C8B-B14F-4D97-AF65-F5344CB8AC3E}">
        <p14:creationId xmlns:p14="http://schemas.microsoft.com/office/powerpoint/2010/main" val="2094396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611560" y="1772816"/>
            <a:ext cx="7992888" cy="4752528"/>
          </a:xfrm>
        </p:spPr>
        <p:txBody>
          <a:bodyPr>
            <a:normAutofit/>
          </a:bodyPr>
          <a:lstStyle/>
          <a:p>
            <a:pPr algn="l">
              <a:spcBef>
                <a:spcPts val="0"/>
              </a:spcBef>
              <a:spcAft>
                <a:spcPts val="1800"/>
              </a:spcAft>
            </a:pPr>
            <a:r>
              <a:rPr lang="vi-VN" sz="2600" dirty="0">
                <a:solidFill>
                  <a:schemeClr val="accent1">
                    <a:lumMod val="75000"/>
                  </a:schemeClr>
                </a:solidFill>
                <a:latin typeface="Cambria" panose="02040503050406030204" pitchFamily="18" charset="0"/>
              </a:rPr>
              <a:t>Finalizarea verificărilor</a:t>
            </a:r>
            <a:endParaRPr lang="hu-HU" sz="2600" dirty="0">
              <a:solidFill>
                <a:schemeClr val="accent1">
                  <a:lumMod val="75000"/>
                </a:schemeClr>
              </a:solidFill>
              <a:latin typeface="Cambria" panose="02040503050406030204" pitchFamily="18" charset="0"/>
            </a:endParaRPr>
          </a:p>
          <a:p>
            <a:pPr algn="just">
              <a:spcBef>
                <a:spcPts val="0"/>
              </a:spcBef>
            </a:pPr>
            <a:r>
              <a:rPr lang="vi-VN" sz="2200" dirty="0">
                <a:solidFill>
                  <a:schemeClr val="tx2">
                    <a:lumMod val="75000"/>
                  </a:schemeClr>
                </a:solidFill>
                <a:latin typeface="Cambria" panose="02040503050406030204" pitchFamily="18" charset="0"/>
              </a:rPr>
              <a:t>Verificările realizate de controlori pentru validarea cheltuielilor eligibile se efectuează în termen de 30 zile lucrătoare, acest termen se prelungește corespunzător în cazul solicitărilor de clarificări;</a:t>
            </a:r>
          </a:p>
          <a:p>
            <a:pPr algn="just">
              <a:spcBef>
                <a:spcPts val="1200"/>
              </a:spcBef>
            </a:pPr>
            <a:r>
              <a:rPr lang="vi-VN" sz="2200" dirty="0">
                <a:solidFill>
                  <a:schemeClr val="tx2">
                    <a:lumMod val="75000"/>
                  </a:schemeClr>
                </a:solidFill>
                <a:latin typeface="Cambria" panose="02040503050406030204" pitchFamily="18" charset="0"/>
              </a:rPr>
              <a:t>După </a:t>
            </a:r>
            <a:r>
              <a:rPr lang="ro-RO" sz="2200" dirty="0">
                <a:solidFill>
                  <a:schemeClr val="tx2">
                    <a:lumMod val="75000"/>
                  </a:schemeClr>
                </a:solidFill>
                <a:latin typeface="Cambria" panose="02040503050406030204" pitchFamily="18" charset="0"/>
              </a:rPr>
              <a:t>finalizarea</a:t>
            </a:r>
            <a:r>
              <a:rPr lang="vi-VN" sz="2200" dirty="0">
                <a:solidFill>
                  <a:schemeClr val="tx2">
                    <a:lumMod val="75000"/>
                  </a:schemeClr>
                </a:solidFill>
                <a:latin typeface="Cambria" panose="02040503050406030204" pitchFamily="18" charset="0"/>
              </a:rPr>
              <a:t> verificării documentelor justificative</a:t>
            </a:r>
            <a:r>
              <a:rPr lang="en-US" sz="2200" dirty="0">
                <a:solidFill>
                  <a:schemeClr val="tx2">
                    <a:lumMod val="75000"/>
                  </a:schemeClr>
                </a:solidFill>
                <a:latin typeface="Cambria" panose="02040503050406030204" pitchFamily="18" charset="0"/>
              </a:rPr>
              <a:t>, </a:t>
            </a:r>
            <a:r>
              <a:rPr lang="vi-VN" sz="2200" dirty="0">
                <a:solidFill>
                  <a:schemeClr val="tx2">
                    <a:lumMod val="75000"/>
                  </a:schemeClr>
                </a:solidFill>
                <a:latin typeface="Cambria" panose="02040503050406030204" pitchFamily="18" charset="0"/>
              </a:rPr>
              <a:t>atât la sediul controlorilor cât şi la faţa locului (atunci când este cazul), controlorii vor emite în </a:t>
            </a:r>
            <a:r>
              <a:rPr lang="en-US" sz="2200" dirty="0">
                <a:solidFill>
                  <a:schemeClr val="tx2">
                    <a:lumMod val="75000"/>
                  </a:schemeClr>
                </a:solidFill>
                <a:latin typeface="Cambria" panose="02040503050406030204" pitchFamily="18" charset="0"/>
              </a:rPr>
              <a:t>e</a:t>
            </a:r>
            <a:r>
              <a:rPr lang="vi-VN" sz="2200" dirty="0">
                <a:solidFill>
                  <a:schemeClr val="tx2">
                    <a:lumMod val="75000"/>
                  </a:schemeClr>
                </a:solidFill>
                <a:latin typeface="Cambria" panose="02040503050406030204" pitchFamily="18" charset="0"/>
              </a:rPr>
              <a:t>MS</a:t>
            </a:r>
            <a:r>
              <a:rPr lang="en-US" sz="2200" dirty="0">
                <a:solidFill>
                  <a:schemeClr val="tx2">
                    <a:lumMod val="75000"/>
                  </a:schemeClr>
                </a:solidFill>
                <a:latin typeface="Cambria" panose="02040503050406030204" pitchFamily="18" charset="0"/>
              </a:rPr>
              <a:t>,</a:t>
            </a:r>
            <a:r>
              <a:rPr lang="vi-VN" sz="2200" dirty="0">
                <a:solidFill>
                  <a:schemeClr val="tx2">
                    <a:lumMod val="75000"/>
                  </a:schemeClr>
                </a:solidFill>
                <a:latin typeface="Cambria" panose="02040503050406030204" pitchFamily="18" charset="0"/>
              </a:rPr>
              <a:t> Certificatul de Control</a:t>
            </a:r>
            <a:r>
              <a:rPr lang="en-US" sz="2200" dirty="0">
                <a:solidFill>
                  <a:schemeClr val="tx2">
                    <a:lumMod val="75000"/>
                  </a:schemeClr>
                </a:solidFill>
                <a:latin typeface="Cambria" panose="02040503050406030204" pitchFamily="18" charset="0"/>
              </a:rPr>
              <a:t> (FLC Certificate)</a:t>
            </a:r>
            <a:r>
              <a:rPr lang="vi-VN" sz="2200" dirty="0">
                <a:solidFill>
                  <a:schemeClr val="tx2">
                    <a:lumMod val="75000"/>
                  </a:schemeClr>
                </a:solidFill>
                <a:latin typeface="Cambria" panose="02040503050406030204" pitchFamily="18" charset="0"/>
              </a:rPr>
              <a:t> precum şi celelalte anexe specifice programului, pentru a proba validarea cheltuielilor, documente care vor fi transmise partenerului/partenerului lider.</a:t>
            </a:r>
          </a:p>
        </p:txBody>
      </p:sp>
      <p:sp>
        <p:nvSpPr>
          <p:cNvPr id="4"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vi-VN" sz="3000" dirty="0">
                <a:solidFill>
                  <a:srgbClr val="4F81BD">
                    <a:lumMod val="75000"/>
                  </a:srgbClr>
                </a:solidFill>
                <a:latin typeface="Cambria" panose="02040503050406030204" pitchFamily="18" charset="0"/>
              </a:rPr>
              <a:t>E</a:t>
            </a:r>
            <a:r>
              <a:rPr lang="ro-RO" sz="3000" dirty="0">
                <a:solidFill>
                  <a:srgbClr val="4F81BD">
                    <a:lumMod val="75000"/>
                  </a:srgbClr>
                </a:solidFill>
                <a:latin typeface="Cambria" panose="02040503050406030204" pitchFamily="18" charset="0"/>
              </a:rPr>
              <a:t>fectuarea</a:t>
            </a:r>
            <a:r>
              <a:rPr lang="en-US" sz="3000" dirty="0">
                <a:solidFill>
                  <a:srgbClr val="4F81BD">
                    <a:lumMod val="75000"/>
                  </a:srgbClr>
                </a:solidFill>
                <a:latin typeface="Cambria" panose="02040503050406030204" pitchFamily="18" charset="0"/>
              </a:rPr>
              <a:t> c</a:t>
            </a:r>
            <a:r>
              <a:rPr lang="vi-VN" sz="3000" dirty="0">
                <a:solidFill>
                  <a:srgbClr val="4F81BD">
                    <a:lumMod val="75000"/>
                  </a:srgbClr>
                </a:solidFill>
                <a:latin typeface="Cambria" panose="02040503050406030204" pitchFamily="18" charset="0"/>
              </a:rPr>
              <a:t>ontrolului</a:t>
            </a:r>
            <a:endParaRPr lang="hu-HU" sz="3000" dirty="0">
              <a:solidFill>
                <a:srgbClr val="4F81BD">
                  <a:lumMod val="75000"/>
                </a:srgbClr>
              </a:solidFill>
              <a:latin typeface="Cambria" panose="02040503050406030204" pitchFamily="18" charset="0"/>
            </a:endParaRPr>
          </a:p>
        </p:txBody>
      </p:sp>
    </p:spTree>
    <p:extLst>
      <p:ext uri="{BB962C8B-B14F-4D97-AF65-F5344CB8AC3E}">
        <p14:creationId xmlns:p14="http://schemas.microsoft.com/office/powerpoint/2010/main" val="2848257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Alcím 2"/>
          <p:cNvSpPr>
            <a:spLocks noGrp="1"/>
          </p:cNvSpPr>
          <p:nvPr>
            <p:ph type="subTitle" idx="1"/>
          </p:nvPr>
        </p:nvSpPr>
        <p:spPr>
          <a:xfrm>
            <a:off x="611560" y="1628800"/>
            <a:ext cx="8280920" cy="5112568"/>
          </a:xfrm>
        </p:spPr>
        <p:txBody>
          <a:bodyPr>
            <a:normAutofit fontScale="62500" lnSpcReduction="20000"/>
          </a:bodyPr>
          <a:lstStyle/>
          <a:p>
            <a:pPr algn="l">
              <a:lnSpc>
                <a:spcPct val="120000"/>
              </a:lnSpc>
              <a:spcBef>
                <a:spcPts val="0"/>
              </a:spcBef>
              <a:spcAft>
                <a:spcPts val="1200"/>
              </a:spcAft>
            </a:pPr>
            <a:r>
              <a:rPr lang="ro-RO" sz="2600" dirty="0">
                <a:solidFill>
                  <a:schemeClr val="accent1">
                    <a:lumMod val="75000"/>
                  </a:schemeClr>
                </a:solidFill>
                <a:latin typeface="Cambria" panose="02040503050406030204" pitchFamily="18" charset="0"/>
              </a:rPr>
              <a:t>Verificarea la faţa locului</a:t>
            </a:r>
          </a:p>
          <a:p>
            <a:pPr algn="just">
              <a:lnSpc>
                <a:spcPct val="120000"/>
              </a:lnSpc>
              <a:spcBef>
                <a:spcPts val="0"/>
              </a:spcBef>
            </a:pPr>
            <a:r>
              <a:rPr lang="ro-RO" sz="2200" dirty="0">
                <a:solidFill>
                  <a:schemeClr val="tx2">
                    <a:lumMod val="75000"/>
                  </a:schemeClr>
                </a:solidFill>
                <a:latin typeface="Cambria" panose="02040503050406030204" pitchFamily="18" charset="0"/>
              </a:rPr>
              <a:t>Verificările la faţa locului se vor face conform prevederilor programului – cel puțin o vizită pe perioada de implementare a proiectului. Controlorii de prim nivel vor transmite Liderilor/ Partenerilor de Proiect, selectaţi pentru efectuarea vizitei, </a:t>
            </a:r>
            <a:r>
              <a:rPr lang="en-US" sz="2200" dirty="0">
                <a:solidFill>
                  <a:schemeClr val="tx2">
                    <a:lumMod val="75000"/>
                  </a:schemeClr>
                </a:solidFill>
                <a:latin typeface="Cambria" panose="02040503050406030204" pitchFamily="18" charset="0"/>
              </a:rPr>
              <a:t>“</a:t>
            </a:r>
            <a:r>
              <a:rPr lang="ro-RO" sz="2200" dirty="0">
                <a:solidFill>
                  <a:schemeClr val="tx2">
                    <a:lumMod val="75000"/>
                  </a:schemeClr>
                </a:solidFill>
                <a:latin typeface="Cambria" panose="02040503050406030204" pitchFamily="18" charset="0"/>
              </a:rPr>
              <a:t>Notificare privind efectuarea vizitei pe teren</a:t>
            </a:r>
            <a:r>
              <a:rPr lang="en-US" sz="2200" dirty="0">
                <a:solidFill>
                  <a:schemeClr val="tx2">
                    <a:lumMod val="75000"/>
                  </a:schemeClr>
                </a:solidFill>
                <a:latin typeface="Cambria" panose="02040503050406030204" pitchFamily="18" charset="0"/>
              </a:rPr>
              <a:t>”</a:t>
            </a:r>
            <a:r>
              <a:rPr lang="ro-RO" sz="2200" dirty="0">
                <a:solidFill>
                  <a:schemeClr val="tx2">
                    <a:lumMod val="75000"/>
                  </a:schemeClr>
                </a:solidFill>
                <a:latin typeface="Cambria" panose="02040503050406030204" pitchFamily="18" charset="0"/>
              </a:rPr>
              <a:t>. Data la care se va efectua această vizită se va stabili de comun acord.  </a:t>
            </a:r>
          </a:p>
          <a:p>
            <a:pPr algn="just">
              <a:lnSpc>
                <a:spcPct val="120000"/>
              </a:lnSpc>
              <a:spcBef>
                <a:spcPts val="600"/>
              </a:spcBef>
            </a:pPr>
            <a:r>
              <a:rPr lang="ro-RO" sz="2200" dirty="0">
                <a:solidFill>
                  <a:schemeClr val="tx2">
                    <a:lumMod val="75000"/>
                  </a:schemeClr>
                </a:solidFill>
                <a:latin typeface="Cambria" panose="02040503050406030204" pitchFamily="18" charset="0"/>
              </a:rPr>
              <a:t>Verificările la faţa locului au scopul de a:</a:t>
            </a:r>
          </a:p>
          <a:p>
            <a:pPr marL="342900" indent="-342900" algn="just">
              <a:lnSpc>
                <a:spcPct val="120000"/>
              </a:lnSpc>
              <a:spcBef>
                <a:spcPts val="0"/>
              </a:spcBef>
              <a:buFont typeface="Wingdings" panose="05000000000000000000" pitchFamily="2" charset="2"/>
              <a:buChar char="Ø"/>
            </a:pPr>
            <a:r>
              <a:rPr lang="ro-RO" sz="2300" dirty="0">
                <a:solidFill>
                  <a:schemeClr val="tx2">
                    <a:lumMod val="75000"/>
                  </a:schemeClr>
                </a:solidFill>
                <a:latin typeface="Cambria" panose="02040503050406030204" pitchFamily="18" charset="0"/>
              </a:rPr>
              <a:t>asigura că datele cuprinse în documentele de raportare elaborate şi transmise de către Partener/Partenerul lider al proiectului sunt corecte; </a:t>
            </a:r>
          </a:p>
          <a:p>
            <a:pPr marL="342900" indent="-342900" algn="just">
              <a:lnSpc>
                <a:spcPct val="120000"/>
              </a:lnSpc>
              <a:spcBef>
                <a:spcPts val="0"/>
              </a:spcBef>
              <a:buFont typeface="Wingdings" panose="05000000000000000000" pitchFamily="2" charset="2"/>
              <a:buChar char="Ø"/>
            </a:pPr>
            <a:r>
              <a:rPr lang="en-US" sz="2300" dirty="0" err="1">
                <a:solidFill>
                  <a:schemeClr val="tx2">
                    <a:lumMod val="75000"/>
                  </a:schemeClr>
                </a:solidFill>
                <a:latin typeface="Cambria" panose="02040503050406030204" pitchFamily="18" charset="0"/>
              </a:rPr>
              <a:t>Verifica</a:t>
            </a:r>
            <a:r>
              <a:rPr lang="en-US" sz="2300" dirty="0">
                <a:solidFill>
                  <a:schemeClr val="tx2">
                    <a:lumMod val="75000"/>
                  </a:schemeClr>
                </a:solidFill>
                <a:latin typeface="Cambria" panose="02040503050406030204" pitchFamily="18" charset="0"/>
              </a:rPr>
              <a:t>  </a:t>
            </a:r>
            <a:r>
              <a:rPr lang="en-US" sz="2300" dirty="0" err="1">
                <a:solidFill>
                  <a:schemeClr val="tx2">
                    <a:lumMod val="75000"/>
                  </a:schemeClr>
                </a:solidFill>
                <a:latin typeface="Cambria" panose="02040503050406030204" pitchFamily="18" charset="0"/>
              </a:rPr>
              <a:t>existenta</a:t>
            </a:r>
            <a:r>
              <a:rPr lang="en-US" sz="2300" dirty="0">
                <a:solidFill>
                  <a:schemeClr val="tx2">
                    <a:lumMod val="75000"/>
                  </a:schemeClr>
                </a:solidFill>
                <a:latin typeface="Cambria" panose="02040503050406030204" pitchFamily="18" charset="0"/>
              </a:rPr>
              <a:t> </a:t>
            </a:r>
            <a:r>
              <a:rPr lang="ro-RO" sz="2300" dirty="0">
                <a:solidFill>
                  <a:schemeClr val="tx2">
                    <a:lumMod val="75000"/>
                  </a:schemeClr>
                </a:solidFill>
                <a:latin typeface="Cambria" panose="02040503050406030204" pitchFamily="18" charset="0"/>
              </a:rPr>
              <a:t>înregistr</a:t>
            </a:r>
            <a:r>
              <a:rPr lang="en-US" sz="2300" dirty="0" err="1">
                <a:solidFill>
                  <a:schemeClr val="tx2">
                    <a:lumMod val="75000"/>
                  </a:schemeClr>
                </a:solidFill>
                <a:latin typeface="Cambria" panose="02040503050406030204" pitchFamily="18" charset="0"/>
              </a:rPr>
              <a:t>arii</a:t>
            </a:r>
            <a:r>
              <a:rPr lang="ro-RO" sz="2300" dirty="0">
                <a:solidFill>
                  <a:schemeClr val="tx2">
                    <a:lumMod val="75000"/>
                  </a:schemeClr>
                </a:solidFill>
                <a:latin typeface="Cambria" panose="02040503050406030204" pitchFamily="18" charset="0"/>
              </a:rPr>
              <a:t> cheltuielilor aferente proiectului în contabilitatea beneficiarului prin utilizarea de conturi analitice distincte; </a:t>
            </a:r>
            <a:endParaRPr lang="en-US" sz="2300" dirty="0">
              <a:solidFill>
                <a:schemeClr val="tx2">
                  <a:lumMod val="75000"/>
                </a:schemeClr>
              </a:solidFill>
              <a:latin typeface="Cambria" panose="02040503050406030204" pitchFamily="18" charset="0"/>
            </a:endParaRPr>
          </a:p>
          <a:p>
            <a:pPr marL="342900" indent="-342900" algn="just">
              <a:lnSpc>
                <a:spcPct val="120000"/>
              </a:lnSpc>
              <a:spcBef>
                <a:spcPts val="0"/>
              </a:spcBef>
              <a:buFont typeface="Wingdings" panose="05000000000000000000" pitchFamily="2" charset="2"/>
              <a:buChar char="Ø"/>
            </a:pPr>
            <a:r>
              <a:rPr lang="en-US" sz="2300" dirty="0" err="1">
                <a:solidFill>
                  <a:schemeClr val="tx2">
                    <a:lumMod val="75000"/>
                  </a:schemeClr>
                </a:solidFill>
                <a:latin typeface="Cambria" panose="02040503050406030204" pitchFamily="18" charset="0"/>
              </a:rPr>
              <a:t>Verifica</a:t>
            </a:r>
            <a:r>
              <a:rPr lang="en-US" sz="2300" dirty="0">
                <a:solidFill>
                  <a:schemeClr val="tx2">
                    <a:lumMod val="75000"/>
                  </a:schemeClr>
                </a:solidFill>
                <a:latin typeface="Cambria" panose="02040503050406030204" pitchFamily="18" charset="0"/>
              </a:rPr>
              <a:t> </a:t>
            </a:r>
            <a:r>
              <a:rPr lang="en-US" sz="2300" dirty="0" err="1">
                <a:solidFill>
                  <a:schemeClr val="tx2">
                    <a:lumMod val="75000"/>
                  </a:schemeClr>
                </a:solidFill>
                <a:latin typeface="Cambria" panose="02040503050406030204" pitchFamily="18" charset="0"/>
              </a:rPr>
              <a:t>inregistrarea</a:t>
            </a:r>
            <a:r>
              <a:rPr lang="en-US" sz="2300" dirty="0">
                <a:solidFill>
                  <a:schemeClr val="tx2">
                    <a:lumMod val="75000"/>
                  </a:schemeClr>
                </a:solidFill>
                <a:latin typeface="Cambria" panose="02040503050406030204" pitchFamily="18" charset="0"/>
              </a:rPr>
              <a:t> in </a:t>
            </a:r>
            <a:r>
              <a:rPr lang="en-US" sz="2300" dirty="0" err="1">
                <a:solidFill>
                  <a:schemeClr val="tx2">
                    <a:lumMod val="75000"/>
                  </a:schemeClr>
                </a:solidFill>
                <a:latin typeface="Cambria" panose="02040503050406030204" pitchFamily="18" charset="0"/>
              </a:rPr>
              <a:t>contabilitate</a:t>
            </a:r>
            <a:r>
              <a:rPr lang="en-US" sz="2300" dirty="0">
                <a:solidFill>
                  <a:schemeClr val="tx2">
                    <a:lumMod val="75000"/>
                  </a:schemeClr>
                </a:solidFill>
                <a:latin typeface="Cambria" panose="02040503050406030204" pitchFamily="18" charset="0"/>
              </a:rPr>
              <a:t> a </a:t>
            </a:r>
            <a:r>
              <a:rPr lang="en-US" sz="2300" dirty="0" err="1">
                <a:solidFill>
                  <a:schemeClr val="tx2">
                    <a:lumMod val="75000"/>
                  </a:schemeClr>
                </a:solidFill>
                <a:latin typeface="Cambria" panose="02040503050406030204" pitchFamily="18" charset="0"/>
              </a:rPr>
              <a:t>veniturilor</a:t>
            </a:r>
            <a:r>
              <a:rPr lang="en-US" sz="2300" dirty="0">
                <a:solidFill>
                  <a:schemeClr val="tx2">
                    <a:lumMod val="75000"/>
                  </a:schemeClr>
                </a:solidFill>
                <a:latin typeface="Cambria" panose="02040503050406030204" pitchFamily="18" charset="0"/>
              </a:rPr>
              <a:t> generate de </a:t>
            </a:r>
            <a:r>
              <a:rPr lang="en-US" sz="2300" dirty="0" err="1">
                <a:solidFill>
                  <a:schemeClr val="tx2">
                    <a:lumMod val="75000"/>
                  </a:schemeClr>
                </a:solidFill>
                <a:latin typeface="Cambria" panose="02040503050406030204" pitchFamily="18" charset="0"/>
              </a:rPr>
              <a:t>proiect</a:t>
            </a:r>
            <a:r>
              <a:rPr lang="en-US" sz="2300" dirty="0">
                <a:solidFill>
                  <a:schemeClr val="tx2">
                    <a:lumMod val="75000"/>
                  </a:schemeClr>
                </a:solidFill>
                <a:latin typeface="Cambria" panose="02040503050406030204" pitchFamily="18" charset="0"/>
              </a:rPr>
              <a:t>, </a:t>
            </a:r>
            <a:r>
              <a:rPr lang="en-US" sz="2300" dirty="0" err="1">
                <a:solidFill>
                  <a:schemeClr val="tx2">
                    <a:lumMod val="75000"/>
                  </a:schemeClr>
                </a:solidFill>
                <a:latin typeface="Cambria" panose="02040503050406030204" pitchFamily="18" charset="0"/>
              </a:rPr>
              <a:t>daca</a:t>
            </a:r>
            <a:r>
              <a:rPr lang="en-US" sz="2300" dirty="0">
                <a:solidFill>
                  <a:schemeClr val="tx2">
                    <a:lumMod val="75000"/>
                  </a:schemeClr>
                </a:solidFill>
                <a:latin typeface="Cambria" panose="02040503050406030204" pitchFamily="18" charset="0"/>
              </a:rPr>
              <a:t> </a:t>
            </a:r>
            <a:r>
              <a:rPr lang="en-US" sz="2300" dirty="0" err="1">
                <a:solidFill>
                  <a:schemeClr val="tx2">
                    <a:lumMod val="75000"/>
                  </a:schemeClr>
                </a:solidFill>
                <a:latin typeface="Cambria" panose="02040503050406030204" pitchFamily="18" charset="0"/>
              </a:rPr>
              <a:t>acestea</a:t>
            </a:r>
            <a:r>
              <a:rPr lang="en-US" sz="2300" dirty="0">
                <a:solidFill>
                  <a:schemeClr val="tx2">
                    <a:lumMod val="75000"/>
                  </a:schemeClr>
                </a:solidFill>
                <a:latin typeface="Cambria" panose="02040503050406030204" pitchFamily="18" charset="0"/>
              </a:rPr>
              <a:t> </a:t>
            </a:r>
            <a:r>
              <a:rPr lang="en-US" sz="2300" dirty="0" err="1">
                <a:solidFill>
                  <a:schemeClr val="tx2">
                    <a:lumMod val="75000"/>
                  </a:schemeClr>
                </a:solidFill>
                <a:latin typeface="Cambria" panose="02040503050406030204" pitchFamily="18" charset="0"/>
              </a:rPr>
              <a:t>exista</a:t>
            </a:r>
            <a:r>
              <a:rPr lang="en-US" sz="2300" dirty="0">
                <a:solidFill>
                  <a:schemeClr val="tx2">
                    <a:lumMod val="75000"/>
                  </a:schemeClr>
                </a:solidFill>
                <a:latin typeface="Cambria" panose="02040503050406030204" pitchFamily="18" charset="0"/>
              </a:rPr>
              <a:t>;</a:t>
            </a:r>
            <a:endParaRPr lang="ro-RO" sz="2300" dirty="0">
              <a:solidFill>
                <a:schemeClr val="tx2">
                  <a:lumMod val="75000"/>
                </a:schemeClr>
              </a:solidFill>
              <a:latin typeface="Cambria" panose="02040503050406030204" pitchFamily="18" charset="0"/>
            </a:endParaRPr>
          </a:p>
          <a:p>
            <a:pPr marL="342900" indent="-342900" algn="just">
              <a:lnSpc>
                <a:spcPct val="120000"/>
              </a:lnSpc>
              <a:spcBef>
                <a:spcPts val="0"/>
              </a:spcBef>
              <a:buFont typeface="Wingdings" panose="05000000000000000000" pitchFamily="2" charset="2"/>
              <a:buChar char="Ø"/>
            </a:pPr>
            <a:r>
              <a:rPr lang="ro-RO" sz="2300" dirty="0">
                <a:solidFill>
                  <a:schemeClr val="tx2">
                    <a:lumMod val="75000"/>
                  </a:schemeClr>
                </a:solidFill>
                <a:latin typeface="Cambria" panose="02040503050406030204" pitchFamily="18" charset="0"/>
              </a:rPr>
              <a:t>verifica înscrisurile privind sumele solicitate prin program pe documentele justificative originale (facturi);</a:t>
            </a:r>
          </a:p>
          <a:p>
            <a:pPr marL="342900" indent="-342900" algn="just">
              <a:lnSpc>
                <a:spcPct val="120000"/>
              </a:lnSpc>
              <a:spcBef>
                <a:spcPts val="0"/>
              </a:spcBef>
              <a:buFont typeface="Wingdings" panose="05000000000000000000" pitchFamily="2" charset="2"/>
              <a:buChar char="Ø"/>
            </a:pPr>
            <a:r>
              <a:rPr lang="ro-RO" sz="2300" dirty="0">
                <a:solidFill>
                  <a:schemeClr val="tx2">
                    <a:lumMod val="75000"/>
                  </a:schemeClr>
                </a:solidFill>
                <a:latin typeface="Cambria" panose="02040503050406030204" pitchFamily="18" charset="0"/>
              </a:rPr>
              <a:t>asigura conformitatea cu originalul a documentelor justificative prezentate;</a:t>
            </a:r>
          </a:p>
          <a:p>
            <a:pPr marL="342900" indent="-342900" algn="just">
              <a:lnSpc>
                <a:spcPct val="120000"/>
              </a:lnSpc>
              <a:spcBef>
                <a:spcPts val="0"/>
              </a:spcBef>
              <a:buFont typeface="Wingdings" panose="05000000000000000000" pitchFamily="2" charset="2"/>
              <a:buChar char="Ø"/>
            </a:pPr>
            <a:r>
              <a:rPr lang="ro-RO" sz="2300" dirty="0">
                <a:solidFill>
                  <a:schemeClr val="tx2">
                    <a:lumMod val="75000"/>
                  </a:schemeClr>
                </a:solidFill>
                <a:latin typeface="Cambria" panose="02040503050406030204" pitchFamily="18" charset="0"/>
              </a:rPr>
              <a:t>verifica existenţa pistei de audit şi completarea corespunzătoare a acesteia;</a:t>
            </a:r>
          </a:p>
          <a:p>
            <a:pPr marL="342900" indent="-342900" algn="just">
              <a:lnSpc>
                <a:spcPct val="120000"/>
              </a:lnSpc>
              <a:spcBef>
                <a:spcPts val="0"/>
              </a:spcBef>
              <a:buFont typeface="Wingdings" panose="05000000000000000000" pitchFamily="2" charset="2"/>
              <a:buChar char="Ø"/>
            </a:pPr>
            <a:r>
              <a:rPr lang="ro-RO" sz="2300" dirty="0">
                <a:solidFill>
                  <a:schemeClr val="tx2">
                    <a:lumMod val="75000"/>
                  </a:schemeClr>
                </a:solidFill>
                <a:latin typeface="Cambria" panose="02040503050406030204" pitchFamily="18" charset="0"/>
              </a:rPr>
              <a:t>verifica documentaţiile de atribuire a contractelor de achiziţii, în original;</a:t>
            </a:r>
          </a:p>
          <a:p>
            <a:pPr marL="342900" indent="-342900" algn="just">
              <a:lnSpc>
                <a:spcPct val="120000"/>
              </a:lnSpc>
              <a:spcBef>
                <a:spcPts val="0"/>
              </a:spcBef>
              <a:buFont typeface="Wingdings" panose="05000000000000000000" pitchFamily="2" charset="2"/>
              <a:buChar char="Ø"/>
            </a:pPr>
            <a:r>
              <a:rPr lang="ro-RO" sz="2300" dirty="0">
                <a:solidFill>
                  <a:schemeClr val="tx2">
                    <a:lumMod val="75000"/>
                  </a:schemeClr>
                </a:solidFill>
                <a:latin typeface="Cambria" panose="02040503050406030204" pitchFamily="18" charset="0"/>
              </a:rPr>
              <a:t>verifica furnizarea bunurilor achiziţionate, prestarea serviciilor, și faptul că acestea sunt utilizate pentru activităţile proiectului, aşa cum sunt descrise în Aplicaţia aprobată;</a:t>
            </a:r>
          </a:p>
          <a:p>
            <a:pPr marL="342900" indent="-342900" algn="just">
              <a:lnSpc>
                <a:spcPct val="120000"/>
              </a:lnSpc>
              <a:spcBef>
                <a:spcPts val="0"/>
              </a:spcBef>
              <a:buFont typeface="Wingdings" panose="05000000000000000000" pitchFamily="2" charset="2"/>
              <a:buChar char="Ø"/>
            </a:pPr>
            <a:r>
              <a:rPr lang="ro-RO" sz="2300" dirty="0">
                <a:solidFill>
                  <a:schemeClr val="tx2">
                    <a:lumMod val="75000"/>
                  </a:schemeClr>
                </a:solidFill>
                <a:latin typeface="Cambria" panose="02040503050406030204" pitchFamily="18" charset="0"/>
              </a:rPr>
              <a:t>verifica implementarea investițiilor la scară redusă declarate în cadrul proiectului, conformitatea cu descrierea din AF și utilizarea acestora exclusiv în scopurile proiectului;</a:t>
            </a:r>
          </a:p>
          <a:p>
            <a:pPr marL="342900" indent="-342900" algn="just">
              <a:lnSpc>
                <a:spcPct val="120000"/>
              </a:lnSpc>
              <a:spcBef>
                <a:spcPts val="0"/>
              </a:spcBef>
              <a:buFont typeface="Wingdings" panose="05000000000000000000" pitchFamily="2" charset="2"/>
              <a:buChar char="Ø"/>
            </a:pPr>
            <a:r>
              <a:rPr lang="ro-RO" sz="2300" dirty="0">
                <a:solidFill>
                  <a:schemeClr val="tx2">
                    <a:lumMod val="75000"/>
                  </a:schemeClr>
                </a:solidFill>
                <a:latin typeface="Cambria" panose="02040503050406030204" pitchFamily="18" charset="0"/>
              </a:rPr>
              <a:t>verifica existența şi conformitatea cu regulile Programului, a elementelor de identitate vizuală;</a:t>
            </a:r>
          </a:p>
          <a:p>
            <a:pPr marL="342900" indent="-342900" algn="just">
              <a:lnSpc>
                <a:spcPct val="120000"/>
              </a:lnSpc>
              <a:spcBef>
                <a:spcPts val="0"/>
              </a:spcBef>
              <a:buFont typeface="Wingdings" panose="05000000000000000000" pitchFamily="2" charset="2"/>
              <a:buChar char="Ø"/>
            </a:pPr>
            <a:r>
              <a:rPr lang="ro-RO" sz="2300" dirty="0">
                <a:solidFill>
                  <a:schemeClr val="tx2">
                    <a:lumMod val="75000"/>
                  </a:schemeClr>
                </a:solidFill>
                <a:latin typeface="Cambria" panose="02040503050406030204" pitchFamily="18" charset="0"/>
              </a:rPr>
              <a:t>verifica evitarea dublei finanțări a cheltuielilor cu alte fonduri europene.</a:t>
            </a:r>
          </a:p>
        </p:txBody>
      </p:sp>
      <p:sp>
        <p:nvSpPr>
          <p:cNvPr id="4" name="Cím 1"/>
          <p:cNvSpPr txBox="1">
            <a:spLocks/>
          </p:cNvSpPr>
          <p:nvPr/>
        </p:nvSpPr>
        <p:spPr>
          <a:xfrm>
            <a:off x="3448608" y="692696"/>
            <a:ext cx="5011824" cy="576064"/>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vi-VN" sz="3000" dirty="0">
                <a:solidFill>
                  <a:srgbClr val="4F81BD">
                    <a:lumMod val="75000"/>
                  </a:srgbClr>
                </a:solidFill>
                <a:latin typeface="Cambria" panose="02040503050406030204" pitchFamily="18" charset="0"/>
              </a:rPr>
              <a:t>E</a:t>
            </a:r>
            <a:r>
              <a:rPr lang="ro-RO" sz="3000" dirty="0">
                <a:solidFill>
                  <a:srgbClr val="4F81BD">
                    <a:lumMod val="75000"/>
                  </a:srgbClr>
                </a:solidFill>
                <a:latin typeface="Cambria" panose="02040503050406030204" pitchFamily="18" charset="0"/>
              </a:rPr>
              <a:t>fectuarea</a:t>
            </a:r>
            <a:r>
              <a:rPr lang="en-US" sz="3000" dirty="0">
                <a:solidFill>
                  <a:srgbClr val="4F81BD">
                    <a:lumMod val="75000"/>
                  </a:srgbClr>
                </a:solidFill>
                <a:latin typeface="Cambria" panose="02040503050406030204" pitchFamily="18" charset="0"/>
              </a:rPr>
              <a:t> c</a:t>
            </a:r>
            <a:r>
              <a:rPr lang="vi-VN" sz="3000" dirty="0">
                <a:solidFill>
                  <a:srgbClr val="4F81BD">
                    <a:lumMod val="75000"/>
                  </a:srgbClr>
                </a:solidFill>
                <a:latin typeface="Cambria" panose="02040503050406030204" pitchFamily="18" charset="0"/>
              </a:rPr>
              <a:t>ontrolului</a:t>
            </a:r>
            <a:endParaRPr lang="hu-HU" sz="3000" dirty="0">
              <a:solidFill>
                <a:srgbClr val="4F81BD">
                  <a:lumMod val="75000"/>
                </a:srgbClr>
              </a:solidFill>
              <a:latin typeface="Cambria" panose="02040503050406030204" pitchFamily="18" charset="0"/>
            </a:endParaRPr>
          </a:p>
        </p:txBody>
      </p:sp>
    </p:spTree>
    <p:extLst>
      <p:ext uri="{BB962C8B-B14F-4D97-AF65-F5344CB8AC3E}">
        <p14:creationId xmlns:p14="http://schemas.microsoft.com/office/powerpoint/2010/main" val="28143884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ím 1"/>
          <p:cNvSpPr>
            <a:spLocks noGrp="1"/>
          </p:cNvSpPr>
          <p:nvPr>
            <p:ph type="ctrTitle"/>
          </p:nvPr>
        </p:nvSpPr>
        <p:spPr>
          <a:xfrm>
            <a:off x="829816" y="2202433"/>
            <a:ext cx="5110336" cy="2234679"/>
          </a:xfrm>
        </p:spPr>
        <p:txBody>
          <a:bodyPr anchor="t">
            <a:normAutofit/>
          </a:bodyPr>
          <a:lstStyle/>
          <a:p>
            <a:pPr algn="l"/>
            <a:r>
              <a:rPr lang="ro-RO" sz="4000" b="1" dirty="0">
                <a:solidFill>
                  <a:schemeClr val="accent1">
                    <a:lumMod val="75000"/>
                  </a:schemeClr>
                </a:solidFill>
                <a:latin typeface="Cambria" panose="02040503050406030204" pitchFamily="18" charset="0"/>
              </a:rPr>
              <a:t>Eligibilitatea cheltuielilor</a:t>
            </a:r>
          </a:p>
        </p:txBody>
      </p:sp>
    </p:spTree>
    <p:extLst>
      <p:ext uri="{BB962C8B-B14F-4D97-AF65-F5344CB8AC3E}">
        <p14:creationId xmlns:p14="http://schemas.microsoft.com/office/powerpoint/2010/main" val="4194404790"/>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1_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5_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6_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7_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9_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0_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2541</TotalTime>
  <Words>5761</Words>
  <Application>Microsoft Office PowerPoint</Application>
  <PresentationFormat>On-screen Show (4:3)</PresentationFormat>
  <Paragraphs>471</Paragraphs>
  <Slides>49</Slides>
  <Notes>9</Notes>
  <HiddenSlides>0</HiddenSlides>
  <MMClips>0</MMClips>
  <ScaleCrop>false</ScaleCrop>
  <HeadingPairs>
    <vt:vector size="4" baseType="variant">
      <vt:variant>
        <vt:lpstr>Theme</vt:lpstr>
      </vt:variant>
      <vt:variant>
        <vt:i4>10</vt:i4>
      </vt:variant>
      <vt:variant>
        <vt:lpstr>Slide Titles</vt:lpstr>
      </vt:variant>
      <vt:variant>
        <vt:i4>49</vt:i4>
      </vt:variant>
    </vt:vector>
  </HeadingPairs>
  <TitlesOfParts>
    <vt:vector size="59" baseType="lpstr">
      <vt:lpstr>Office-téma</vt:lpstr>
      <vt:lpstr>3_Office-téma</vt:lpstr>
      <vt:lpstr>2_Office-téma</vt:lpstr>
      <vt:lpstr>4_Office-téma</vt:lpstr>
      <vt:lpstr>5_Office-téma</vt:lpstr>
      <vt:lpstr>6_Office-téma</vt:lpstr>
      <vt:lpstr>7_Office-téma</vt:lpstr>
      <vt:lpstr>9_Office-téma</vt:lpstr>
      <vt:lpstr>10_Office-téma</vt:lpstr>
      <vt:lpstr>11_Office-téma</vt:lpstr>
      <vt:lpstr>Prezentarea documentelor necesare solicitării controlului de prim nivel pentru proiectele finanțate în cadrul Programului Transnațional Dunărea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Eligibilitatea cheltuielilor</vt:lpstr>
      <vt:lpstr>PowerPoint Presentation</vt:lpstr>
      <vt:lpstr>PowerPoint Presentation</vt:lpstr>
      <vt:lpstr>PowerPoint Presentation</vt:lpstr>
      <vt:lpstr>PowerPoint Presentation</vt:lpstr>
      <vt:lpstr>Cheltuieli cu personalul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Cheltuieli administrative și de birou</vt:lpstr>
      <vt:lpstr>PowerPoint Presentation</vt:lpstr>
      <vt:lpstr>PowerPoint Presentation</vt:lpstr>
      <vt:lpstr>Cheltuieli de deplasare  (Transport și cazare)</vt:lpstr>
      <vt:lpstr>PowerPoint Presentation</vt:lpstr>
      <vt:lpstr>PowerPoint Presentation</vt:lpstr>
      <vt:lpstr>PowerPoint Presentation</vt:lpstr>
      <vt:lpstr>Cheltuieli cu expertiză externă și servicii</vt:lpstr>
      <vt:lpstr>PowerPoint Presentation</vt:lpstr>
      <vt:lpstr>PowerPoint Presentation</vt:lpstr>
      <vt:lpstr>PowerPoint Presentation</vt:lpstr>
      <vt:lpstr>PowerPoint Presentation</vt:lpstr>
      <vt:lpstr>Cheltuieli cu echipamentele</vt:lpstr>
      <vt:lpstr>PowerPoint Presentation</vt:lpstr>
      <vt:lpstr>PowerPoint Presentation</vt:lpstr>
      <vt:lpstr>PowerPoint Presentation</vt:lpstr>
      <vt:lpstr>PowerPoint Presentation</vt:lpstr>
      <vt:lpstr>PowerPoint Presentation</vt:lpstr>
      <vt:lpstr>Cheltuieli cu infrastructura și lucrări</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the presentation  (Cambria 36-40)</dc:title>
  <dc:creator>Gábor Eszter</dc:creator>
  <cp:lastModifiedBy>CPN</cp:lastModifiedBy>
  <cp:revision>140</cp:revision>
  <dcterms:created xsi:type="dcterms:W3CDTF">2015-08-11T09:15:14Z</dcterms:created>
  <dcterms:modified xsi:type="dcterms:W3CDTF">2017-07-04T05:41:46Z</dcterms:modified>
</cp:coreProperties>
</file>